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70" r:id="rId3"/>
    <p:sldId id="3449" r:id="rId4"/>
    <p:sldId id="3450" r:id="rId5"/>
    <p:sldId id="3452" r:id="rId6"/>
    <p:sldId id="3451" r:id="rId7"/>
    <p:sldId id="260" r:id="rId8"/>
    <p:sldId id="3454"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Open Sans Light" panose="020B0604020202020204" charset="0"/>
      <p:regular r:id="rId15"/>
      <p:italic r:id="rId16"/>
    </p:embeddedFont>
    <p:embeddedFont>
      <p:font typeface="Poppins SemiBold" panose="020B0604020202020204" charset="0"/>
      <p:bold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mntoJwwTjHv/2UItbskNTC93A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83527" autoAdjust="0"/>
  </p:normalViewPr>
  <p:slideViewPr>
    <p:cSldViewPr snapToGrid="0">
      <p:cViewPr varScale="1">
        <p:scale>
          <a:sx n="113" d="100"/>
          <a:sy n="113" d="100"/>
        </p:scale>
        <p:origin x="22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UARIO\Desktop\INFORMES%20ATENCION%20AL%20USUARIO%20ITP%20VIGENCIA%202023\12.%20INFORME%20PQRSD%20ITP%20DICIEMBRE%202023\PORCENTAJE%20INFORME%20PQRSD%20%20DICIEMBRE%2020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USUARIO\Desktop\INFORMES%20ATENCION%20AL%20USUARIO%20ITP%20VIGENCIA%202023\12.%20INFORME%20PQRSD%20ITP%20DICIEMBRE%202023\PORCENTAJE%20INFORME%20PQRSD%20%20DICIEMBRE%20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SUARIO\Desktop\INFORMES%20ATENCION%20AL%20USUARIO%20ITP%20VIGENCIA%202023\12.%20INFORME%20PQRSD%20ITP%20DICIEMBRE%202023\PORCENTAJE%20INFORME%20PQRSD%20%20DICIEMBRE%20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SUARIO\Desktop\INFORMES%20ATENCION%20AL%20USUARIO%20ITP%20VIGENCIA%202023\12.%20INFORME%20PQRSD%20ITP%20DICIEMBRE%202023\PORCENTAJE%20INFORME%20PQRSD%20%20DICIEMBRE%20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USUARIO\Desktop\INFORMES%20ATENCION%20AL%20USUARIO%20ITP%20VIGENCIA%202023\12.%20INFORME%20PQRSD%20ITP%20DICIEMBRE%202023\PORCENTAJE%20INFORME%20PQRSD%20%20DICIEMBRE%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CANALES DE ATENCIÓN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'total canales de comu DICIEM'!$F$10</c:f>
              <c:strCache>
                <c:ptCount val="1"/>
                <c:pt idx="0">
                  <c:v>TELEFÓNICO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DICIEM'!$G$10:$H$10</c:f>
              <c:numCache>
                <c:formatCode>0%</c:formatCode>
                <c:ptCount val="2"/>
                <c:pt idx="0" formatCode="General">
                  <c:v>153</c:v>
                </c:pt>
                <c:pt idx="1">
                  <c:v>0.37777777777777777</c:v>
                </c:pt>
              </c:numCache>
            </c:numRef>
          </c:val>
          <c:extLst>
            <c:ext xmlns:c16="http://schemas.microsoft.com/office/drawing/2014/chart" uri="{C3380CC4-5D6E-409C-BE32-E72D297353CC}">
              <c16:uniqueId val="{00000000-BA64-492D-90E1-D4C791FCA1FA}"/>
            </c:ext>
          </c:extLst>
        </c:ser>
        <c:ser>
          <c:idx val="1"/>
          <c:order val="1"/>
          <c:tx>
            <c:strRef>
              <c:f>'total canales de comu DICIEM'!$F$11</c:f>
              <c:strCache>
                <c:ptCount val="1"/>
                <c:pt idx="0">
                  <c:v>VIRTUAL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DICIEM'!$G$11:$H$11</c:f>
              <c:numCache>
                <c:formatCode>0%</c:formatCode>
                <c:ptCount val="2"/>
                <c:pt idx="0" formatCode="General">
                  <c:v>163</c:v>
                </c:pt>
                <c:pt idx="1">
                  <c:v>0.40246913580246912</c:v>
                </c:pt>
              </c:numCache>
            </c:numRef>
          </c:val>
          <c:extLst>
            <c:ext xmlns:c16="http://schemas.microsoft.com/office/drawing/2014/chart" uri="{C3380CC4-5D6E-409C-BE32-E72D297353CC}">
              <c16:uniqueId val="{00000001-BA64-492D-90E1-D4C791FCA1FA}"/>
            </c:ext>
          </c:extLst>
        </c:ser>
        <c:ser>
          <c:idx val="2"/>
          <c:order val="2"/>
          <c:tx>
            <c:strRef>
              <c:f>'total canales de comu DICIEM'!$F$12</c:f>
              <c:strCache>
                <c:ptCount val="1"/>
                <c:pt idx="0">
                  <c:v>PRESENCIAL Y ESCRITO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DICIEM'!$G$12:$H$12</c:f>
              <c:numCache>
                <c:formatCode>0%</c:formatCode>
                <c:ptCount val="2"/>
                <c:pt idx="0" formatCode="General">
                  <c:v>89</c:v>
                </c:pt>
                <c:pt idx="1">
                  <c:v>0.21975308641975308</c:v>
                </c:pt>
              </c:numCache>
            </c:numRef>
          </c:val>
          <c:extLst>
            <c:ext xmlns:c16="http://schemas.microsoft.com/office/drawing/2014/chart" uri="{C3380CC4-5D6E-409C-BE32-E72D297353CC}">
              <c16:uniqueId val="{00000002-BA64-492D-90E1-D4C791FCA1FA}"/>
            </c:ext>
          </c:extLst>
        </c:ser>
        <c:ser>
          <c:idx val="3"/>
          <c:order val="3"/>
          <c:tx>
            <c:strRef>
              <c:f>'total canales de comu DICIEM'!$F$13</c:f>
              <c:strCache>
                <c:ptCount val="1"/>
                <c:pt idx="0">
                  <c:v>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canales de comu DICIEM'!$G$9:$H$9</c:f>
              <c:strCache>
                <c:ptCount val="2"/>
                <c:pt idx="0">
                  <c:v>CANTIDAD</c:v>
                </c:pt>
                <c:pt idx="1">
                  <c:v>PORCENTAJE </c:v>
                </c:pt>
              </c:strCache>
            </c:strRef>
          </c:cat>
          <c:val>
            <c:numRef>
              <c:f>'total canales de comu DICIEM'!$G$13:$H$13</c:f>
              <c:numCache>
                <c:formatCode>0%</c:formatCode>
                <c:ptCount val="2"/>
                <c:pt idx="0" formatCode="General">
                  <c:v>405</c:v>
                </c:pt>
                <c:pt idx="1">
                  <c:v>1</c:v>
                </c:pt>
              </c:numCache>
            </c:numRef>
          </c:val>
          <c:extLst>
            <c:ext xmlns:c16="http://schemas.microsoft.com/office/drawing/2014/chart" uri="{C3380CC4-5D6E-409C-BE32-E72D297353CC}">
              <c16:uniqueId val="{00000003-BA64-492D-90E1-D4C791FCA1FA}"/>
            </c:ext>
          </c:extLst>
        </c:ser>
        <c:dLbls>
          <c:showLegendKey val="0"/>
          <c:showVal val="1"/>
          <c:showCatName val="0"/>
          <c:showSerName val="0"/>
          <c:showPercent val="0"/>
          <c:showBubbleSize val="0"/>
        </c:dLbls>
        <c:gapWidth val="150"/>
        <c:axId val="-217040160"/>
        <c:axId val="-217036352"/>
      </c:barChart>
      <c:catAx>
        <c:axId val="-21704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Correos Institucionales</a:t>
            </a:r>
          </a:p>
        </c:rich>
      </c:tx>
      <c:layout>
        <c:manualLayout>
          <c:xMode val="edge"/>
          <c:yMode val="edge"/>
          <c:x val="0.28244953101792508"/>
          <c:y val="4.020100502512562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'canales de comun virtual DICIEM'!$G$9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de comun virtual DICIEM'!$F$10:$F$12</c:f>
              <c:strCache>
                <c:ptCount val="3"/>
                <c:pt idx="0">
                  <c:v>atencionalusuario@itp.edu.co</c:v>
                </c:pt>
                <c:pt idx="1">
                  <c:v>notificacionesjudiciales@itp.edu.co</c:v>
                </c:pt>
                <c:pt idx="2">
                  <c:v>TOTAL VIRTUAL </c:v>
                </c:pt>
              </c:strCache>
            </c:strRef>
          </c:cat>
          <c:val>
            <c:numRef>
              <c:f>'canales de comun virtual DICIEM'!$G$10:$G$12</c:f>
              <c:numCache>
                <c:formatCode>General</c:formatCode>
                <c:ptCount val="3"/>
                <c:pt idx="0">
                  <c:v>161</c:v>
                </c:pt>
                <c:pt idx="1">
                  <c:v>2</c:v>
                </c:pt>
                <c:pt idx="2">
                  <c:v>163</c:v>
                </c:pt>
              </c:numCache>
            </c:numRef>
          </c:val>
          <c:extLst>
            <c:ext xmlns:c16="http://schemas.microsoft.com/office/drawing/2014/chart" uri="{C3380CC4-5D6E-409C-BE32-E72D297353CC}">
              <c16:uniqueId val="{00000000-AF50-41F7-9140-A6AA05AC051E}"/>
            </c:ext>
          </c:extLst>
        </c:ser>
        <c:ser>
          <c:idx val="1"/>
          <c:order val="1"/>
          <c:tx>
            <c:strRef>
              <c:f>'canales de comun virtual DICIEM'!$H$9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de comun virtual DICIEM'!$F$10:$F$12</c:f>
              <c:strCache>
                <c:ptCount val="3"/>
                <c:pt idx="0">
                  <c:v>atencionalusuario@itp.edu.co</c:v>
                </c:pt>
                <c:pt idx="1">
                  <c:v>notificacionesjudiciales@itp.edu.co</c:v>
                </c:pt>
                <c:pt idx="2">
                  <c:v>TOTAL VIRTUAL </c:v>
                </c:pt>
              </c:strCache>
            </c:strRef>
          </c:cat>
          <c:val>
            <c:numRef>
              <c:f>'canales de comun virtual DICIEM'!$H$10:$H$12</c:f>
              <c:numCache>
                <c:formatCode>0%</c:formatCode>
                <c:ptCount val="3"/>
                <c:pt idx="0">
                  <c:v>0.97399999999999998</c:v>
                </c:pt>
                <c:pt idx="1">
                  <c:v>2.5899999999999999E-2</c:v>
                </c:pt>
                <c:pt idx="2">
                  <c:v>1</c:v>
                </c:pt>
              </c:numCache>
            </c:numRef>
          </c:val>
          <c:extLst>
            <c:ext xmlns:c16="http://schemas.microsoft.com/office/drawing/2014/chart" uri="{C3380CC4-5D6E-409C-BE32-E72D297353CC}">
              <c16:uniqueId val="{00000001-AF50-41F7-9140-A6AA05AC051E}"/>
            </c:ext>
          </c:extLst>
        </c:ser>
        <c:dLbls>
          <c:showLegendKey val="0"/>
          <c:showVal val="1"/>
          <c:showCatName val="0"/>
          <c:showSerName val="0"/>
          <c:showPercent val="0"/>
          <c:showBubbleSize val="0"/>
        </c:dLbls>
        <c:gapWidth val="150"/>
        <c:overlap val="100"/>
        <c:axId val="-217026560"/>
        <c:axId val="-217037984"/>
      </c:barChart>
      <c:catAx>
        <c:axId val="-2170265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7984"/>
        <c:crosses val="autoZero"/>
        <c:auto val="1"/>
        <c:lblAlgn val="ctr"/>
        <c:lblOffset val="100"/>
        <c:noMultiLvlLbl val="0"/>
      </c:catAx>
      <c:valAx>
        <c:axId val="-2170379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7026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LINEA MOVIL 313052807   </a:t>
            </a:r>
          </a:p>
        </c:rich>
      </c:tx>
      <c:layout>
        <c:manualLayout>
          <c:xMode val="edge"/>
          <c:yMode val="edge"/>
          <c:x val="0.3545336447441661"/>
          <c:y val="1.85183994857785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'comunicacion telefonica'!$G$9</c:f>
              <c:strCache>
                <c:ptCount val="1"/>
                <c:pt idx="0">
                  <c:v>CANTIDAD</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telefonica'!$G$10:$G$13</c:f>
              <c:numCache>
                <c:formatCode>General</c:formatCode>
                <c:ptCount val="4"/>
                <c:pt idx="0">
                  <c:v>125</c:v>
                </c:pt>
                <c:pt idx="1">
                  <c:v>19</c:v>
                </c:pt>
                <c:pt idx="2">
                  <c:v>9</c:v>
                </c:pt>
                <c:pt idx="3">
                  <c:v>153</c:v>
                </c:pt>
              </c:numCache>
            </c:numRef>
          </c:val>
          <c:extLst>
            <c:ext xmlns:c16="http://schemas.microsoft.com/office/drawing/2014/chart" uri="{C3380CC4-5D6E-409C-BE32-E72D297353CC}">
              <c16:uniqueId val="{00000000-1247-4C85-8D1C-9A5ACC845EB9}"/>
            </c:ext>
          </c:extLst>
        </c:ser>
        <c:ser>
          <c:idx val="1"/>
          <c:order val="1"/>
          <c:tx>
            <c:strRef>
              <c:f>'comunicacion telefonica'!$H$9</c:f>
              <c:strCache>
                <c:ptCount val="1"/>
                <c:pt idx="0">
                  <c:v>PORCENTAJE </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telefonica'!$H$10:$H$13</c:f>
              <c:numCache>
                <c:formatCode>0%</c:formatCode>
                <c:ptCount val="4"/>
                <c:pt idx="0">
                  <c:v>0.81699346405228757</c:v>
                </c:pt>
                <c:pt idx="1">
                  <c:v>0.12418300653594772</c:v>
                </c:pt>
                <c:pt idx="2">
                  <c:v>5.8823529411764705E-2</c:v>
                </c:pt>
                <c:pt idx="3">
                  <c:v>1</c:v>
                </c:pt>
              </c:numCache>
            </c:numRef>
          </c:val>
          <c:extLst>
            <c:ext xmlns:c16="http://schemas.microsoft.com/office/drawing/2014/chart" uri="{C3380CC4-5D6E-409C-BE32-E72D297353CC}">
              <c16:uniqueId val="{00000001-1247-4C85-8D1C-9A5ACC845EB9}"/>
            </c:ext>
          </c:extLst>
        </c:ser>
        <c:dLbls>
          <c:showLegendKey val="0"/>
          <c:showVal val="1"/>
          <c:showCatName val="0"/>
          <c:showSerName val="0"/>
          <c:showPercent val="0"/>
          <c:showBubbleSize val="0"/>
        </c:dLbls>
        <c:gapWidth val="150"/>
        <c:shape val="box"/>
        <c:axId val="-217036896"/>
        <c:axId val="-217039616"/>
        <c:axId val="0"/>
      </c:bar3DChart>
      <c:catAx>
        <c:axId val="-217036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9616"/>
        <c:crosses val="autoZero"/>
        <c:auto val="1"/>
        <c:lblAlgn val="ctr"/>
        <c:lblOffset val="100"/>
        <c:noMultiLvlLbl val="0"/>
      </c:catAx>
      <c:valAx>
        <c:axId val="-21703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6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CO"/>
              <a:t>PQRSD POR MODALIDAD DE PETICIÓN </a:t>
            </a:r>
          </a:p>
        </c:rich>
      </c:tx>
      <c:layout>
        <c:manualLayout>
          <c:xMode val="edge"/>
          <c:yMode val="edge"/>
          <c:x val="0.25982302808836599"/>
          <c:y val="6.1628812565022E-2"/>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CO"/>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standard"/>
        <c:varyColors val="0"/>
        <c:ser>
          <c:idx val="0"/>
          <c:order val="0"/>
          <c:tx>
            <c:strRef>
              <c:f>'tipos pqrs DICIEMBRE 2023'!$G$9</c:f>
              <c:strCache>
                <c:ptCount val="1"/>
                <c:pt idx="0">
                  <c:v>CANTIDAD</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'tipos pqrs DICIEMBRE 2023'!$F$10:$F$16</c:f>
              <c:strCache>
                <c:ptCount val="7"/>
                <c:pt idx="0">
                  <c:v>PETICIONES DE INFORMACION</c:v>
                </c:pt>
                <c:pt idx="1">
                  <c:v>PETICIONES DE INTERES PARTICULAR </c:v>
                </c:pt>
                <c:pt idx="2">
                  <c:v>QUEJAS </c:v>
                </c:pt>
                <c:pt idx="3">
                  <c:v>RECLAMOS</c:v>
                </c:pt>
                <c:pt idx="4">
                  <c:v>SUGERENCIAS </c:v>
                </c:pt>
                <c:pt idx="5">
                  <c:v>DENUNCIAS</c:v>
                </c:pt>
                <c:pt idx="6">
                  <c:v>OTRO</c:v>
                </c:pt>
              </c:strCache>
            </c:strRef>
          </c:cat>
          <c:val>
            <c:numRef>
              <c:f>'tipos pqrs DICIEMBRE 2023'!$G$10:$G$16</c:f>
              <c:numCache>
                <c:formatCode>0</c:formatCode>
                <c:ptCount val="7"/>
                <c:pt idx="0">
                  <c:v>75</c:v>
                </c:pt>
                <c:pt idx="1">
                  <c:v>162</c:v>
                </c:pt>
                <c:pt idx="2">
                  <c:v>0</c:v>
                </c:pt>
                <c:pt idx="3">
                  <c:v>9</c:v>
                </c:pt>
                <c:pt idx="4">
                  <c:v>0</c:v>
                </c:pt>
                <c:pt idx="5">
                  <c:v>0</c:v>
                </c:pt>
                <c:pt idx="6">
                  <c:v>38</c:v>
                </c:pt>
              </c:numCache>
            </c:numRef>
          </c:val>
          <c:extLst>
            <c:ext xmlns:c16="http://schemas.microsoft.com/office/drawing/2014/chart" uri="{C3380CC4-5D6E-409C-BE32-E72D297353CC}">
              <c16:uniqueId val="{00000000-9382-4090-A186-E2FFB5FB9C00}"/>
            </c:ext>
          </c:extLst>
        </c:ser>
        <c:ser>
          <c:idx val="1"/>
          <c:order val="1"/>
          <c:tx>
            <c:strRef>
              <c:f>'tipos pqrs DICIEMBRE 2023'!$H$9</c:f>
              <c:strCache>
                <c:ptCount val="1"/>
                <c:pt idx="0">
                  <c:v>PORCENTAJE </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'tipos pqrs DICIEMBRE 2023'!$F$10:$F$16</c:f>
              <c:strCache>
                <c:ptCount val="7"/>
                <c:pt idx="0">
                  <c:v>PETICIONES DE INFORMACION</c:v>
                </c:pt>
                <c:pt idx="1">
                  <c:v>PETICIONES DE INTERES PARTICULAR </c:v>
                </c:pt>
                <c:pt idx="2">
                  <c:v>QUEJAS </c:v>
                </c:pt>
                <c:pt idx="3">
                  <c:v>RECLAMOS</c:v>
                </c:pt>
                <c:pt idx="4">
                  <c:v>SUGERENCIAS </c:v>
                </c:pt>
                <c:pt idx="5">
                  <c:v>DENUNCIAS</c:v>
                </c:pt>
                <c:pt idx="6">
                  <c:v>OTRO</c:v>
                </c:pt>
              </c:strCache>
            </c:strRef>
          </c:cat>
          <c:val>
            <c:numRef>
              <c:f>'tipos pqrs DICIEMBRE 2023'!$H$10:$H$16</c:f>
              <c:numCache>
                <c:formatCode>0%</c:formatCode>
                <c:ptCount val="7"/>
                <c:pt idx="0">
                  <c:v>0.2640845070422535</c:v>
                </c:pt>
                <c:pt idx="1">
                  <c:v>0.57042253521126762</c:v>
                </c:pt>
                <c:pt idx="2">
                  <c:v>0</c:v>
                </c:pt>
                <c:pt idx="3">
                  <c:v>3.1690140845070422E-2</c:v>
                </c:pt>
                <c:pt idx="4">
                  <c:v>0</c:v>
                </c:pt>
                <c:pt idx="5">
                  <c:v>0</c:v>
                </c:pt>
                <c:pt idx="6">
                  <c:v>0.13380281690140844</c:v>
                </c:pt>
              </c:numCache>
            </c:numRef>
          </c:val>
          <c:extLst>
            <c:ext xmlns:c16="http://schemas.microsoft.com/office/drawing/2014/chart" uri="{C3380CC4-5D6E-409C-BE32-E72D297353CC}">
              <c16:uniqueId val="{00000001-9382-4090-A186-E2FFB5FB9C00}"/>
            </c:ext>
          </c:extLst>
        </c:ser>
        <c:dLbls>
          <c:showLegendKey val="0"/>
          <c:showVal val="1"/>
          <c:showCatName val="0"/>
          <c:showSerName val="0"/>
          <c:showPercent val="0"/>
          <c:showBubbleSize val="0"/>
        </c:dLbls>
        <c:gapWidth val="160"/>
        <c:gapDepth val="0"/>
        <c:shape val="box"/>
        <c:axId val="-217030368"/>
        <c:axId val="-217033088"/>
        <c:axId val="-212762880"/>
      </c:bar3DChart>
      <c:catAx>
        <c:axId val="-217030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0368"/>
        <c:crosses val="autoZero"/>
        <c:crossBetween val="between"/>
      </c:valAx>
      <c:serAx>
        <c:axId val="-21276288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3088"/>
        <c:crosses val="autoZero"/>
      </c:ser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ES"/>
              <a:t>PETICIONES SIN ATENDER</a:t>
            </a:r>
          </a:p>
        </c:rich>
      </c:tx>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dependencia'!$G$10</c:f>
              <c:numCache>
                <c:formatCode>General</c:formatCode>
                <c:ptCount val="1"/>
                <c:pt idx="0">
                  <c:v>0</c:v>
                </c:pt>
              </c:numCache>
            </c:numRef>
          </c:val>
          <c:extLst>
            <c:ext xmlns:c16="http://schemas.microsoft.com/office/drawing/2014/chart" uri="{C3380CC4-5D6E-409C-BE32-E72D297353CC}">
              <c16:uniqueId val="{00000000-77E4-473F-A81C-A1819FBDEB12}"/>
            </c:ext>
          </c:extLst>
        </c:ser>
        <c:ser>
          <c:idx val="1"/>
          <c:order val="1"/>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dependencia'!$G$11</c:f>
              <c:numCache>
                <c:formatCode>General</c:formatCode>
                <c:ptCount val="1"/>
                <c:pt idx="0">
                  <c:v>0</c:v>
                </c:pt>
              </c:numCache>
            </c:numRef>
          </c:val>
          <c:extLst>
            <c:ext xmlns:c16="http://schemas.microsoft.com/office/drawing/2014/chart" uri="{C3380CC4-5D6E-409C-BE32-E72D297353CC}">
              <c16:uniqueId val="{00000001-77E4-473F-A81C-A1819FBDEB12}"/>
            </c:ext>
          </c:extLst>
        </c:ser>
        <c:ser>
          <c:idx val="2"/>
          <c:order val="2"/>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dependencia'!$G$12</c:f>
              <c:numCache>
                <c:formatCode>General</c:formatCode>
                <c:ptCount val="1"/>
                <c:pt idx="0">
                  <c:v>0</c:v>
                </c:pt>
              </c:numCache>
            </c:numRef>
          </c:val>
          <c:extLst>
            <c:ext xmlns:c16="http://schemas.microsoft.com/office/drawing/2014/chart" uri="{C3380CC4-5D6E-409C-BE32-E72D297353CC}">
              <c16:uniqueId val="{00000002-77E4-473F-A81C-A1819FBDEB12}"/>
            </c:ext>
          </c:extLst>
        </c:ser>
        <c:ser>
          <c:idx val="3"/>
          <c:order val="3"/>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dependencia'!$G$13</c:f>
              <c:numCache>
                <c:formatCode>General</c:formatCode>
                <c:ptCount val="1"/>
                <c:pt idx="0">
                  <c:v>0</c:v>
                </c:pt>
              </c:numCache>
            </c:numRef>
          </c:val>
          <c:extLst>
            <c:ext xmlns:c16="http://schemas.microsoft.com/office/drawing/2014/chart" uri="{C3380CC4-5D6E-409C-BE32-E72D297353CC}">
              <c16:uniqueId val="{00000003-77E4-473F-A81C-A1819FBDEB12}"/>
            </c:ext>
          </c:extLst>
        </c:ser>
        <c:ser>
          <c:idx val="4"/>
          <c:order val="4"/>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dependencia'!$G$14</c:f>
              <c:numCache>
                <c:formatCode>General</c:formatCode>
                <c:ptCount val="1"/>
                <c:pt idx="0">
                  <c:v>2</c:v>
                </c:pt>
              </c:numCache>
            </c:numRef>
          </c:val>
          <c:extLst>
            <c:ext xmlns:c16="http://schemas.microsoft.com/office/drawing/2014/chart" uri="{C3380CC4-5D6E-409C-BE32-E72D297353CC}">
              <c16:uniqueId val="{00000004-77E4-473F-A81C-A1819FBDEB12}"/>
            </c:ext>
          </c:extLst>
        </c:ser>
        <c:ser>
          <c:idx val="5"/>
          <c:order val="5"/>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dependencia'!$G$15</c:f>
              <c:numCache>
                <c:formatCode>General</c:formatCode>
                <c:ptCount val="1"/>
                <c:pt idx="0">
                  <c:v>4</c:v>
                </c:pt>
              </c:numCache>
            </c:numRef>
          </c:val>
          <c:extLst>
            <c:ext xmlns:c16="http://schemas.microsoft.com/office/drawing/2014/chart" uri="{C3380CC4-5D6E-409C-BE32-E72D297353CC}">
              <c16:uniqueId val="{00000005-77E4-473F-A81C-A1819FBDEB12}"/>
            </c:ext>
          </c:extLst>
        </c:ser>
        <c:ser>
          <c:idx val="6"/>
          <c:order val="6"/>
          <c:spPr>
            <a:gradFill flip="none" rotWithShape="1">
              <a:gsLst>
                <a:gs pos="0">
                  <a:schemeClr val="accent1">
                    <a:lumMod val="60000"/>
                  </a:schemeClr>
                </a:gs>
                <a:gs pos="75000">
                  <a:schemeClr val="accent1">
                    <a:lumMod val="60000"/>
                    <a:lumMod val="60000"/>
                    <a:lumOff val="40000"/>
                  </a:schemeClr>
                </a:gs>
                <a:gs pos="51000">
                  <a:schemeClr val="accent1">
                    <a:lumMod val="60000"/>
                    <a:alpha val="75000"/>
                  </a:schemeClr>
                </a:gs>
                <a:gs pos="100000">
                  <a:schemeClr val="accent1">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dependencia'!$G$16</c:f>
              <c:numCache>
                <c:formatCode>General</c:formatCode>
                <c:ptCount val="1"/>
                <c:pt idx="0">
                  <c:v>0</c:v>
                </c:pt>
              </c:numCache>
            </c:numRef>
          </c:val>
          <c:extLst>
            <c:ext xmlns:c16="http://schemas.microsoft.com/office/drawing/2014/chart" uri="{C3380CC4-5D6E-409C-BE32-E72D297353CC}">
              <c16:uniqueId val="{00000006-77E4-473F-A81C-A1819FBDEB12}"/>
            </c:ext>
          </c:extLst>
        </c:ser>
        <c:ser>
          <c:idx val="7"/>
          <c:order val="7"/>
          <c:spPr>
            <a:gradFill flip="none" rotWithShape="1">
              <a:gsLst>
                <a:gs pos="0">
                  <a:schemeClr val="accent2">
                    <a:lumMod val="60000"/>
                  </a:schemeClr>
                </a:gs>
                <a:gs pos="75000">
                  <a:schemeClr val="accent2">
                    <a:lumMod val="60000"/>
                    <a:lumMod val="60000"/>
                    <a:lumOff val="40000"/>
                  </a:schemeClr>
                </a:gs>
                <a:gs pos="51000">
                  <a:schemeClr val="accent2">
                    <a:lumMod val="60000"/>
                    <a:alpha val="75000"/>
                  </a:schemeClr>
                </a:gs>
                <a:gs pos="100000">
                  <a:schemeClr val="accent2">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dependencia'!$G$17</c:f>
              <c:numCache>
                <c:formatCode>General</c:formatCode>
                <c:ptCount val="1"/>
                <c:pt idx="0">
                  <c:v>0</c:v>
                </c:pt>
              </c:numCache>
            </c:numRef>
          </c:val>
          <c:extLst>
            <c:ext xmlns:c16="http://schemas.microsoft.com/office/drawing/2014/chart" uri="{C3380CC4-5D6E-409C-BE32-E72D297353CC}">
              <c16:uniqueId val="{00000007-77E4-473F-A81C-A1819FBDEB12}"/>
            </c:ext>
          </c:extLst>
        </c:ser>
        <c:ser>
          <c:idx val="8"/>
          <c:order val="8"/>
          <c:spPr>
            <a:gradFill flip="none" rotWithShape="1">
              <a:gsLst>
                <a:gs pos="0">
                  <a:schemeClr val="accent3">
                    <a:lumMod val="60000"/>
                  </a:schemeClr>
                </a:gs>
                <a:gs pos="75000">
                  <a:schemeClr val="accent3">
                    <a:lumMod val="60000"/>
                    <a:lumMod val="60000"/>
                    <a:lumOff val="40000"/>
                  </a:schemeClr>
                </a:gs>
                <a:gs pos="51000">
                  <a:schemeClr val="accent3">
                    <a:lumMod val="60000"/>
                    <a:alpha val="75000"/>
                  </a:schemeClr>
                </a:gs>
                <a:gs pos="100000">
                  <a:schemeClr val="accent3">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dependencia'!$G$18</c:f>
              <c:numCache>
                <c:formatCode>General</c:formatCode>
                <c:ptCount val="1"/>
                <c:pt idx="0">
                  <c:v>0</c:v>
                </c:pt>
              </c:numCache>
            </c:numRef>
          </c:val>
          <c:extLst>
            <c:ext xmlns:c16="http://schemas.microsoft.com/office/drawing/2014/chart" uri="{C3380CC4-5D6E-409C-BE32-E72D297353CC}">
              <c16:uniqueId val="{00000008-77E4-473F-A81C-A1819FBDEB12}"/>
            </c:ext>
          </c:extLst>
        </c:ser>
        <c:ser>
          <c:idx val="9"/>
          <c:order val="9"/>
          <c:spPr>
            <a:gradFill flip="none" rotWithShape="1">
              <a:gsLst>
                <a:gs pos="0">
                  <a:schemeClr val="accent4">
                    <a:lumMod val="60000"/>
                  </a:schemeClr>
                </a:gs>
                <a:gs pos="75000">
                  <a:schemeClr val="accent4">
                    <a:lumMod val="60000"/>
                    <a:lumMod val="60000"/>
                    <a:lumOff val="40000"/>
                  </a:schemeClr>
                </a:gs>
                <a:gs pos="51000">
                  <a:schemeClr val="accent4">
                    <a:lumMod val="60000"/>
                    <a:alpha val="75000"/>
                  </a:schemeClr>
                </a:gs>
                <a:gs pos="100000">
                  <a:schemeClr val="accent4">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dependencia'!$G$19</c:f>
              <c:numCache>
                <c:formatCode>General</c:formatCode>
                <c:ptCount val="1"/>
                <c:pt idx="0">
                  <c:v>0</c:v>
                </c:pt>
              </c:numCache>
            </c:numRef>
          </c:val>
          <c:extLst>
            <c:ext xmlns:c16="http://schemas.microsoft.com/office/drawing/2014/chart" uri="{C3380CC4-5D6E-409C-BE32-E72D297353CC}">
              <c16:uniqueId val="{00000009-77E4-473F-A81C-A1819FBDEB12}"/>
            </c:ext>
          </c:extLst>
        </c:ser>
        <c:ser>
          <c:idx val="10"/>
          <c:order val="10"/>
          <c:spPr>
            <a:gradFill flip="none" rotWithShape="1">
              <a:gsLst>
                <a:gs pos="0">
                  <a:schemeClr val="accent5">
                    <a:lumMod val="60000"/>
                  </a:schemeClr>
                </a:gs>
                <a:gs pos="75000">
                  <a:schemeClr val="accent5">
                    <a:lumMod val="60000"/>
                    <a:lumMod val="60000"/>
                    <a:lumOff val="40000"/>
                  </a:schemeClr>
                </a:gs>
                <a:gs pos="51000">
                  <a:schemeClr val="accent5">
                    <a:lumMod val="60000"/>
                    <a:alpha val="75000"/>
                  </a:schemeClr>
                </a:gs>
                <a:gs pos="100000">
                  <a:schemeClr val="accent5">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dependencia'!$G$20</c:f>
              <c:numCache>
                <c:formatCode>General</c:formatCode>
                <c:ptCount val="1"/>
                <c:pt idx="0">
                  <c:v>0</c:v>
                </c:pt>
              </c:numCache>
            </c:numRef>
          </c:val>
          <c:extLst>
            <c:ext xmlns:c16="http://schemas.microsoft.com/office/drawing/2014/chart" uri="{C3380CC4-5D6E-409C-BE32-E72D297353CC}">
              <c16:uniqueId val="{0000000A-77E4-473F-A81C-A1819FBDEB12}"/>
            </c:ext>
          </c:extLst>
        </c:ser>
        <c:ser>
          <c:idx val="11"/>
          <c:order val="11"/>
          <c:spPr>
            <a:gradFill flip="none" rotWithShape="1">
              <a:gsLst>
                <a:gs pos="0">
                  <a:schemeClr val="accent6">
                    <a:lumMod val="60000"/>
                  </a:schemeClr>
                </a:gs>
                <a:gs pos="75000">
                  <a:schemeClr val="accent6">
                    <a:lumMod val="60000"/>
                    <a:lumMod val="60000"/>
                    <a:lumOff val="40000"/>
                  </a:schemeClr>
                </a:gs>
                <a:gs pos="51000">
                  <a:schemeClr val="accent6">
                    <a:lumMod val="60000"/>
                    <a:alpha val="75000"/>
                  </a:schemeClr>
                </a:gs>
                <a:gs pos="100000">
                  <a:schemeClr val="accent6">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dependencia'!$G$21</c:f>
              <c:numCache>
                <c:formatCode>General</c:formatCode>
                <c:ptCount val="1"/>
                <c:pt idx="0">
                  <c:v>3</c:v>
                </c:pt>
              </c:numCache>
            </c:numRef>
          </c:val>
          <c:extLst>
            <c:ext xmlns:c16="http://schemas.microsoft.com/office/drawing/2014/chart" uri="{C3380CC4-5D6E-409C-BE32-E72D297353CC}">
              <c16:uniqueId val="{0000000B-77E4-473F-A81C-A1819FBDEB12}"/>
            </c:ext>
          </c:extLst>
        </c:ser>
        <c:ser>
          <c:idx val="12"/>
          <c:order val="12"/>
          <c:spPr>
            <a:gradFill flip="none" rotWithShape="1">
              <a:gsLst>
                <a:gs pos="0">
                  <a:schemeClr val="accent1">
                    <a:lumMod val="80000"/>
                    <a:lumOff val="20000"/>
                  </a:schemeClr>
                </a:gs>
                <a:gs pos="75000">
                  <a:schemeClr val="accent1">
                    <a:lumMod val="80000"/>
                    <a:lumOff val="20000"/>
                    <a:lumMod val="60000"/>
                    <a:lumOff val="40000"/>
                  </a:schemeClr>
                </a:gs>
                <a:gs pos="51000">
                  <a:schemeClr val="accent1">
                    <a:lumMod val="80000"/>
                    <a:lumOff val="20000"/>
                    <a:alpha val="75000"/>
                  </a:schemeClr>
                </a:gs>
                <a:gs pos="100000">
                  <a:schemeClr val="accent1">
                    <a:lumMod val="80000"/>
                    <a:lumOff val="2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dependencia'!$G$22</c:f>
              <c:numCache>
                <c:formatCode>General</c:formatCode>
                <c:ptCount val="1"/>
                <c:pt idx="0">
                  <c:v>0</c:v>
                </c:pt>
              </c:numCache>
            </c:numRef>
          </c:val>
          <c:extLst>
            <c:ext xmlns:c16="http://schemas.microsoft.com/office/drawing/2014/chart" uri="{C3380CC4-5D6E-409C-BE32-E72D297353CC}">
              <c16:uniqueId val="{0000000C-77E4-473F-A81C-A1819FBDEB12}"/>
            </c:ext>
          </c:extLst>
        </c:ser>
        <c:ser>
          <c:idx val="13"/>
          <c:order val="13"/>
          <c:spPr>
            <a:gradFill flip="none" rotWithShape="1">
              <a:gsLst>
                <a:gs pos="0">
                  <a:schemeClr val="accent2">
                    <a:lumMod val="80000"/>
                    <a:lumOff val="20000"/>
                  </a:schemeClr>
                </a:gs>
                <a:gs pos="75000">
                  <a:schemeClr val="accent2">
                    <a:lumMod val="80000"/>
                    <a:lumOff val="20000"/>
                    <a:lumMod val="60000"/>
                    <a:lumOff val="40000"/>
                  </a:schemeClr>
                </a:gs>
                <a:gs pos="51000">
                  <a:schemeClr val="accent2">
                    <a:lumMod val="80000"/>
                    <a:lumOff val="20000"/>
                    <a:alpha val="75000"/>
                  </a:schemeClr>
                </a:gs>
                <a:gs pos="100000">
                  <a:schemeClr val="accent2">
                    <a:lumMod val="80000"/>
                    <a:lumOff val="2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dependencia'!$G$23</c:f>
              <c:numCache>
                <c:formatCode>General</c:formatCode>
                <c:ptCount val="1"/>
                <c:pt idx="0">
                  <c:v>0</c:v>
                </c:pt>
              </c:numCache>
            </c:numRef>
          </c:val>
          <c:extLst>
            <c:ext xmlns:c16="http://schemas.microsoft.com/office/drawing/2014/chart" uri="{C3380CC4-5D6E-409C-BE32-E72D297353CC}">
              <c16:uniqueId val="{0000000D-77E4-473F-A81C-A1819FBDEB12}"/>
            </c:ext>
          </c:extLst>
        </c:ser>
        <c:dLbls>
          <c:dLblPos val="outEnd"/>
          <c:showLegendKey val="0"/>
          <c:showVal val="1"/>
          <c:showCatName val="0"/>
          <c:showSerName val="0"/>
          <c:showPercent val="0"/>
          <c:showBubbleSize val="0"/>
        </c:dLbls>
        <c:gapWidth val="355"/>
        <c:overlap val="-70"/>
        <c:axId val="-1684303488"/>
        <c:axId val="-1684294784"/>
      </c:barChart>
      <c:catAx>
        <c:axId val="-1684303488"/>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CO"/>
                  <a:t>DEPENDENCIAS </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CO"/>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84294784"/>
        <c:crosses val="autoZero"/>
        <c:auto val="1"/>
        <c:lblAlgn val="ctr"/>
        <c:lblOffset val="100"/>
        <c:noMultiLvlLbl val="0"/>
      </c:catAx>
      <c:valAx>
        <c:axId val="-1684294784"/>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8430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88237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98369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CO" dirty="0"/>
          </a:p>
        </p:txBody>
      </p:sp>
    </p:spTree>
    <p:extLst>
      <p:ext uri="{BB962C8B-B14F-4D97-AF65-F5344CB8AC3E}">
        <p14:creationId xmlns:p14="http://schemas.microsoft.com/office/powerpoint/2010/main" val="330572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a:spLocks noGrp="1"/>
          </p:cNvSpPr>
          <p:nvPr>
            <p:ph type="pic" idx="2"/>
          </p:nvPr>
        </p:nvSpPr>
        <p:spPr>
          <a:xfrm>
            <a:off x="5183188" y="987425"/>
            <a:ext cx="6172200" cy="4873625"/>
          </a:xfrm>
          <a:prstGeom prst="rect">
            <a:avLst/>
          </a:prstGeom>
          <a:noFill/>
          <a:ln>
            <a:noFill/>
          </a:ln>
        </p:spPr>
      </p:sp>
      <p:sp>
        <p:nvSpPr>
          <p:cNvPr id="66" name="Google Shape;66;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2">
            <a:alphaModFix/>
          </a:blip>
          <a:srcRect/>
          <a:stretch/>
        </p:blipFill>
        <p:spPr>
          <a:xfrm>
            <a:off x="-1" y="3506372"/>
            <a:ext cx="12196275" cy="33516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a:stretch/>
        </p:blipFill>
        <p:spPr>
          <a:xfrm>
            <a:off x="18324" y="0"/>
            <a:ext cx="12173675" cy="68683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hyperlink" Target="mailto:atencionalusuario@itp.edu.co" TargetMode="External"/><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hyperlink" Target="mailto:notificacionesjudiciales@itp.edu.c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 y="0"/>
            <a:ext cx="12175420" cy="6858000"/>
          </a:xfrm>
          <a:prstGeom prst="rect">
            <a:avLst/>
          </a:prstGeom>
        </p:spPr>
      </p:pic>
      <p:pic>
        <p:nvPicPr>
          <p:cNvPr id="89" name="Google Shape;89;p1"/>
          <p:cNvPicPr preferRelativeResize="0"/>
          <p:nvPr/>
        </p:nvPicPr>
        <p:blipFill rotWithShape="1">
          <a:blip r:embed="rId4">
            <a:alphaModFix/>
          </a:blip>
          <a:srcRect/>
          <a:stretch/>
        </p:blipFill>
        <p:spPr>
          <a:xfrm>
            <a:off x="5284177" y="2822331"/>
            <a:ext cx="6888549" cy="4035669"/>
          </a:xfrm>
          <a:prstGeom prst="rect">
            <a:avLst/>
          </a:prstGeom>
          <a:noFill/>
          <a:ln>
            <a:noFill/>
          </a:ln>
        </p:spPr>
      </p:pic>
      <p:sp>
        <p:nvSpPr>
          <p:cNvPr id="90" name="Google Shape;90;p1"/>
          <p:cNvSpPr txBox="1"/>
          <p:nvPr/>
        </p:nvSpPr>
        <p:spPr>
          <a:xfrm>
            <a:off x="237393" y="413238"/>
            <a:ext cx="5231423" cy="2554505"/>
          </a:xfrm>
          <a:prstGeom prst="rect">
            <a:avLst/>
          </a:prstGeom>
          <a:noFill/>
          <a:ln>
            <a:noFill/>
          </a:ln>
        </p:spPr>
        <p:txBody>
          <a:bodyPr spcFirstLastPara="1" wrap="square" lIns="91425" tIns="45700" rIns="91425" bIns="45700" anchor="t" anchorCtr="0">
            <a:spAutoFit/>
          </a:bodyPr>
          <a:lstStyle/>
          <a:p>
            <a:pPr lvl="0" algn="ctr"/>
            <a:r>
              <a:rPr lang="es-CO" sz="3200" b="1" dirty="0">
                <a:solidFill>
                  <a:schemeClr val="accent1">
                    <a:lumMod val="50000"/>
                  </a:schemeClr>
                </a:solidFill>
              </a:rPr>
              <a:t>Informe de </a:t>
            </a:r>
            <a:r>
              <a:rPr lang="es-CO" sz="3200" b="1" dirty="0" smtClean="0">
                <a:solidFill>
                  <a:schemeClr val="accent1">
                    <a:lumMod val="50000"/>
                  </a:schemeClr>
                </a:solidFill>
              </a:rPr>
              <a:t>Peticiones, Quejas, </a:t>
            </a:r>
            <a:r>
              <a:rPr lang="es-CO" sz="3200" b="1" dirty="0">
                <a:solidFill>
                  <a:schemeClr val="accent1">
                    <a:lumMod val="50000"/>
                  </a:schemeClr>
                </a:solidFill>
              </a:rPr>
              <a:t>Reclamos,</a:t>
            </a:r>
          </a:p>
          <a:p>
            <a:pPr lvl="0" algn="ctr"/>
            <a:r>
              <a:rPr lang="es-CO" sz="3200" b="1" dirty="0">
                <a:solidFill>
                  <a:schemeClr val="accent1">
                    <a:lumMod val="50000"/>
                  </a:schemeClr>
                </a:solidFill>
              </a:rPr>
              <a:t>Sugerencias y Denuncias</a:t>
            </a:r>
          </a:p>
          <a:p>
            <a:pPr lvl="0" algn="ctr"/>
            <a:r>
              <a:rPr lang="es-CO" sz="3200" b="1" dirty="0">
                <a:solidFill>
                  <a:schemeClr val="accent1">
                    <a:lumMod val="50000"/>
                  </a:schemeClr>
                </a:solidFill>
              </a:rPr>
              <a:t>(PQRSD</a:t>
            </a:r>
            <a:r>
              <a:rPr lang="es-CO" sz="3200" b="1" dirty="0" smtClean="0">
                <a:solidFill>
                  <a:schemeClr val="accent1">
                    <a:lumMod val="50000"/>
                  </a:schemeClr>
                </a:solidFill>
              </a:rPr>
              <a:t>)</a:t>
            </a:r>
          </a:p>
          <a:p>
            <a:pPr lvl="0" algn="ctr"/>
            <a:r>
              <a:rPr lang="es-CO" sz="3200" b="1" dirty="0" smtClean="0">
                <a:solidFill>
                  <a:schemeClr val="accent1">
                    <a:lumMod val="50000"/>
                  </a:schemeClr>
                </a:solidFill>
              </a:rPr>
              <a:t> </a:t>
            </a:r>
            <a:r>
              <a:rPr lang="es-CO" sz="3200" b="1" dirty="0" smtClean="0">
                <a:solidFill>
                  <a:schemeClr val="accent1">
                    <a:lumMod val="50000"/>
                  </a:schemeClr>
                </a:solidFill>
              </a:rPr>
              <a:t>DICIEMBRE/2023</a:t>
            </a:r>
            <a:endParaRPr sz="3200" b="1" i="0" u="none" strike="noStrike" cap="none" dirty="0">
              <a:solidFill>
                <a:schemeClr val="accent1">
                  <a:lumMod val="50000"/>
                </a:schemeClr>
              </a:solidFill>
              <a:sym typeface="Arial"/>
            </a:endParaRPr>
          </a:p>
        </p:txBody>
      </p:sp>
      <p:sp>
        <p:nvSpPr>
          <p:cNvPr id="7" name="Google Shape;90;p1"/>
          <p:cNvSpPr txBox="1"/>
          <p:nvPr/>
        </p:nvSpPr>
        <p:spPr>
          <a:xfrm>
            <a:off x="6832243" y="5196253"/>
            <a:ext cx="3792415" cy="784790"/>
          </a:xfrm>
          <a:prstGeom prst="rect">
            <a:avLst/>
          </a:prstGeom>
          <a:noFill/>
          <a:ln>
            <a:noFill/>
          </a:ln>
        </p:spPr>
        <p:txBody>
          <a:bodyPr spcFirstLastPara="1" wrap="square" lIns="91425" tIns="45700" rIns="91425" bIns="45700" anchor="t" anchorCtr="0">
            <a:spAutoFit/>
          </a:bodyPr>
          <a:lstStyle/>
          <a:p>
            <a:pPr algn="ctr"/>
            <a:r>
              <a:rPr lang="es-CO" sz="1100" b="1" dirty="0">
                <a:solidFill>
                  <a:schemeClr val="accent1">
                    <a:lumMod val="75000"/>
                  </a:schemeClr>
                </a:solidFill>
              </a:rPr>
              <a:t>OFICINA DE ATENCIÓN AL USUARIO INSTITUTO TECNOLÓGICO DEL PUTUMAYO</a:t>
            </a:r>
            <a:endParaRPr lang="es-CO" sz="1100" dirty="0">
              <a:solidFill>
                <a:schemeClr val="accent1">
                  <a:lumMod val="75000"/>
                </a:schemeClr>
              </a:solidFill>
            </a:endParaRPr>
          </a:p>
          <a:p>
            <a:pPr algn="ctr"/>
            <a:r>
              <a:rPr lang="es-CO" sz="1100" b="1" dirty="0">
                <a:solidFill>
                  <a:schemeClr val="accent1">
                    <a:lumMod val="75000"/>
                  </a:schemeClr>
                </a:solidFill>
              </a:rPr>
              <a:t>RESOLUCIONES </a:t>
            </a:r>
            <a:r>
              <a:rPr lang="es-CO" sz="1100" b="1" dirty="0" err="1">
                <a:solidFill>
                  <a:schemeClr val="accent1">
                    <a:lumMod val="75000"/>
                  </a:schemeClr>
                </a:solidFill>
              </a:rPr>
              <a:t>Nros</a:t>
            </a:r>
            <a:r>
              <a:rPr lang="es-CO" sz="1100" b="1" dirty="0">
                <a:solidFill>
                  <a:schemeClr val="accent1">
                    <a:lumMod val="75000"/>
                  </a:schemeClr>
                </a:solidFill>
              </a:rPr>
              <a:t>. 0316/2015 - 0070/2016</a:t>
            </a:r>
            <a:endParaRPr lang="es-CO" sz="1100" dirty="0">
              <a:solidFill>
                <a:schemeClr val="accent1">
                  <a:lumMod val="75000"/>
                </a:schemeClr>
              </a:solidFill>
            </a:endParaRPr>
          </a:p>
          <a:p>
            <a:pPr lvl="0" algn="ctr"/>
            <a:endParaRPr sz="1200" b="1" i="0" u="none" strike="noStrike" cap="none" dirty="0">
              <a:solidFill>
                <a:schemeClr val="accent1">
                  <a:lumMod val="75000"/>
                </a:schemeClr>
              </a:solidFil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2"/>
          <a:stretch>
            <a:fillRect/>
          </a:stretch>
        </p:blipFill>
        <p:spPr>
          <a:xfrm>
            <a:off x="229745" y="2239555"/>
            <a:ext cx="4248727" cy="4018756"/>
          </a:xfrm>
          <a:prstGeom prst="rect">
            <a:avLst/>
          </a:prstGeom>
        </p:spPr>
      </p:pic>
      <p:sp>
        <p:nvSpPr>
          <p:cNvPr id="3" name="Freeform 1">
            <a:extLst>
              <a:ext uri="{FF2B5EF4-FFF2-40B4-BE49-F238E27FC236}">
                <a16:creationId xmlns:a16="http://schemas.microsoft.com/office/drawing/2014/main" id="{DB5E2079-2B1E-492E-8572-B1B0CF2834C1}"/>
              </a:ext>
            </a:extLst>
          </p:cNvPr>
          <p:cNvSpPr>
            <a:spLocks noChangeArrowheads="1"/>
          </p:cNvSpPr>
          <p:nvPr/>
        </p:nvSpPr>
        <p:spPr bwMode="auto">
          <a:xfrm>
            <a:off x="3102199" y="261352"/>
            <a:ext cx="8662004" cy="2388272"/>
          </a:xfrm>
          <a:custGeom>
            <a:avLst/>
            <a:gdLst>
              <a:gd name="T0" fmla="*/ 8738 w 9561"/>
              <a:gd name="T1" fmla="*/ 0 h 3221"/>
              <a:gd name="T2" fmla="*/ 9560 w 9561"/>
              <a:gd name="T3" fmla="*/ 1610 h 3221"/>
              <a:gd name="T4" fmla="*/ 8738 w 9561"/>
              <a:gd name="T5" fmla="*/ 3220 h 3221"/>
              <a:gd name="T6" fmla="*/ 0 w 9561"/>
              <a:gd name="T7" fmla="*/ 3220 h 3221"/>
              <a:gd name="T8" fmla="*/ 0 w 9561"/>
              <a:gd name="T9" fmla="*/ 0 h 3221"/>
              <a:gd name="T10" fmla="*/ 8738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8" y="0"/>
                </a:moveTo>
                <a:lnTo>
                  <a:pt x="9560" y="1610"/>
                </a:lnTo>
                <a:lnTo>
                  <a:pt x="8738" y="3220"/>
                </a:lnTo>
                <a:lnTo>
                  <a:pt x="0" y="3220"/>
                </a:lnTo>
                <a:lnTo>
                  <a:pt x="0" y="0"/>
                </a:lnTo>
                <a:lnTo>
                  <a:pt x="8738" y="0"/>
                </a:lnTo>
              </a:path>
            </a:pathLst>
          </a:custGeom>
          <a:solidFill>
            <a:schemeClr val="accent1">
              <a:lumMod val="40000"/>
              <a:lumOff val="60000"/>
            </a:schemeClr>
          </a:solidFill>
          <a:ln>
            <a:noFill/>
          </a:ln>
          <a:effectLst/>
        </p:spPr>
        <p:txBody>
          <a:bodyPr wrap="none" anchor="ctr"/>
          <a:lstStyle/>
          <a:p>
            <a:pPr algn="just"/>
            <a:r>
              <a:rPr lang="es-CO" dirty="0" smtClean="0"/>
              <a:t>              </a:t>
            </a:r>
          </a:p>
          <a:p>
            <a:pPr algn="just"/>
            <a:endParaRPr lang="es-CO" dirty="0"/>
          </a:p>
          <a:p>
            <a:pPr algn="just"/>
            <a:r>
              <a:rPr lang="es-CO" dirty="0" smtClean="0"/>
              <a:t>              El </a:t>
            </a:r>
            <a:r>
              <a:rPr lang="es-CO" dirty="0"/>
              <a:t>presente documento corresponde al Informe de Peticiones, Quejas,</a:t>
            </a:r>
          </a:p>
          <a:p>
            <a:pPr algn="just"/>
            <a:r>
              <a:rPr lang="es-CO" dirty="0" smtClean="0"/>
              <a:t>              Reclamos</a:t>
            </a:r>
            <a:r>
              <a:rPr lang="es-CO" dirty="0"/>
              <a:t>, Sugerencias y Denuncias (PQRSD) recibidas y atendidas por </a:t>
            </a:r>
            <a:r>
              <a:rPr lang="es-CO" dirty="0" smtClean="0"/>
              <a:t>la</a:t>
            </a:r>
            <a:endParaRPr lang="es-CO" dirty="0"/>
          </a:p>
          <a:p>
            <a:pPr algn="just"/>
            <a:r>
              <a:rPr lang="es-CO" dirty="0" smtClean="0"/>
              <a:t>              Oficina de atención al usuario del Instituto Tecnológico del Putumayo </a:t>
            </a:r>
            <a:endParaRPr lang="es-CO" dirty="0"/>
          </a:p>
          <a:p>
            <a:pPr algn="just"/>
            <a:r>
              <a:rPr lang="es-CO" dirty="0" smtClean="0"/>
              <a:t>              Correspondiente al mes de Diciembre de </a:t>
            </a:r>
            <a:r>
              <a:rPr lang="es-CO" dirty="0" smtClean="0"/>
              <a:t>2023. </a:t>
            </a:r>
            <a:endParaRPr lang="es-CO" dirty="0" smtClean="0"/>
          </a:p>
          <a:p>
            <a:pPr algn="just"/>
            <a:endParaRPr lang="es-CO" dirty="0"/>
          </a:p>
          <a:p>
            <a:pPr algn="just"/>
            <a:r>
              <a:rPr lang="es-CO" dirty="0" smtClean="0"/>
              <a:t>               De </a:t>
            </a:r>
            <a:r>
              <a:rPr lang="es-CO" dirty="0"/>
              <a:t>acuerdo con los datos </a:t>
            </a:r>
            <a:r>
              <a:rPr lang="es-CO" dirty="0" smtClean="0"/>
              <a:t>arrojados por </a:t>
            </a:r>
            <a:r>
              <a:rPr lang="es-CO" dirty="0"/>
              <a:t>los canales de </a:t>
            </a:r>
            <a:r>
              <a:rPr lang="es-CO" dirty="0" smtClean="0"/>
              <a:t>atención, </a:t>
            </a:r>
          </a:p>
          <a:p>
            <a:pPr algn="just"/>
            <a:r>
              <a:rPr lang="es-CO" dirty="0"/>
              <a:t> </a:t>
            </a:r>
            <a:r>
              <a:rPr lang="es-CO" dirty="0" smtClean="0"/>
              <a:t>              durante </a:t>
            </a:r>
            <a:r>
              <a:rPr lang="es-CO" dirty="0"/>
              <a:t>en el mes de </a:t>
            </a:r>
            <a:r>
              <a:rPr lang="es-CO" dirty="0" smtClean="0"/>
              <a:t>Diciembre, </a:t>
            </a:r>
            <a:r>
              <a:rPr lang="es-CO" dirty="0"/>
              <a:t>se </a:t>
            </a:r>
            <a:r>
              <a:rPr lang="es-CO" dirty="0">
                <a:solidFill>
                  <a:schemeClr val="tx1"/>
                </a:solidFill>
              </a:rPr>
              <a:t>recibieron </a:t>
            </a:r>
            <a:r>
              <a:rPr lang="es-CO" dirty="0" smtClean="0">
                <a:solidFill>
                  <a:schemeClr val="tx1"/>
                </a:solidFill>
              </a:rPr>
              <a:t>(405) </a:t>
            </a:r>
            <a:r>
              <a:rPr lang="es-CO" dirty="0" smtClean="0"/>
              <a:t>PQRSD</a:t>
            </a:r>
          </a:p>
          <a:p>
            <a:pPr algn="just"/>
            <a:r>
              <a:rPr lang="es-CO" dirty="0" smtClean="0"/>
              <a:t>               garantizando el registro del 100% y teniendo en cuenta lo reportado </a:t>
            </a:r>
          </a:p>
          <a:p>
            <a:pPr algn="just"/>
            <a:r>
              <a:rPr lang="es-CO" dirty="0" smtClean="0"/>
              <a:t>               les </a:t>
            </a:r>
            <a:r>
              <a:rPr lang="es-CO" dirty="0"/>
              <a:t>fue asignado </a:t>
            </a:r>
            <a:r>
              <a:rPr lang="es-CO" dirty="0" smtClean="0"/>
              <a:t>su </a:t>
            </a:r>
            <a:r>
              <a:rPr lang="es-CO" dirty="0"/>
              <a:t>trámite, </a:t>
            </a:r>
            <a:r>
              <a:rPr lang="es-CO" dirty="0" smtClean="0"/>
              <a:t>no se negó </a:t>
            </a:r>
            <a:r>
              <a:rPr lang="es-CO" dirty="0"/>
              <a:t>el acceso a ninguna de ellas.</a:t>
            </a:r>
          </a:p>
          <a:p>
            <a:pPr algn="just"/>
            <a:r>
              <a:rPr lang="es-CO" dirty="0" smtClean="0"/>
              <a:t> </a:t>
            </a:r>
          </a:p>
        </p:txBody>
      </p:sp>
      <p:sp>
        <p:nvSpPr>
          <p:cNvPr id="4" name="Freeform 2">
            <a:extLst>
              <a:ext uri="{FF2B5EF4-FFF2-40B4-BE49-F238E27FC236}">
                <a16:creationId xmlns:a16="http://schemas.microsoft.com/office/drawing/2014/main" id="{CC16497B-B8A4-4BE6-AA2B-35896462B7BA}"/>
              </a:ext>
            </a:extLst>
          </p:cNvPr>
          <p:cNvSpPr>
            <a:spLocks noChangeArrowheads="1"/>
          </p:cNvSpPr>
          <p:nvPr/>
        </p:nvSpPr>
        <p:spPr bwMode="auto">
          <a:xfrm>
            <a:off x="10675987" y="387927"/>
            <a:ext cx="944097" cy="2111393"/>
          </a:xfrm>
          <a:custGeom>
            <a:avLst/>
            <a:gdLst>
              <a:gd name="T0" fmla="*/ 779 w 1015"/>
              <a:gd name="T1" fmla="*/ 1525 h 3050"/>
              <a:gd name="T2" fmla="*/ 0 w 1015"/>
              <a:gd name="T3" fmla="*/ 3049 h 3050"/>
              <a:gd name="T4" fmla="*/ 235 w 1015"/>
              <a:gd name="T5" fmla="*/ 3049 h 3050"/>
              <a:gd name="T6" fmla="*/ 1014 w 1015"/>
              <a:gd name="T7" fmla="*/ 1525 h 3050"/>
              <a:gd name="T8" fmla="*/ 235 w 1015"/>
              <a:gd name="T9" fmla="*/ 0 h 3050"/>
              <a:gd name="T10" fmla="*/ 0 w 1015"/>
              <a:gd name="T11" fmla="*/ 0 h 3050"/>
              <a:gd name="T12" fmla="*/ 779 w 1015"/>
              <a:gd name="T13" fmla="*/ 1525 h 3050"/>
            </a:gdLst>
            <a:ahLst/>
            <a:cxnLst>
              <a:cxn ang="0">
                <a:pos x="T0" y="T1"/>
              </a:cxn>
              <a:cxn ang="0">
                <a:pos x="T2" y="T3"/>
              </a:cxn>
              <a:cxn ang="0">
                <a:pos x="T4" y="T5"/>
              </a:cxn>
              <a:cxn ang="0">
                <a:pos x="T6" y="T7"/>
              </a:cxn>
              <a:cxn ang="0">
                <a:pos x="T8" y="T9"/>
              </a:cxn>
              <a:cxn ang="0">
                <a:pos x="T10" y="T11"/>
              </a:cxn>
              <a:cxn ang="0">
                <a:pos x="T12" y="T13"/>
              </a:cxn>
            </a:cxnLst>
            <a:rect l="0" t="0" r="r" b="b"/>
            <a:pathLst>
              <a:path w="1015" h="3050">
                <a:moveTo>
                  <a:pt x="779" y="1525"/>
                </a:moveTo>
                <a:lnTo>
                  <a:pt x="0" y="3049"/>
                </a:lnTo>
                <a:lnTo>
                  <a:pt x="235" y="3049"/>
                </a:lnTo>
                <a:lnTo>
                  <a:pt x="1014" y="1525"/>
                </a:lnTo>
                <a:lnTo>
                  <a:pt x="235" y="0"/>
                </a:lnTo>
                <a:lnTo>
                  <a:pt x="0" y="0"/>
                </a:lnTo>
                <a:lnTo>
                  <a:pt x="779" y="152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5" name="Freeform 3">
            <a:extLst>
              <a:ext uri="{FF2B5EF4-FFF2-40B4-BE49-F238E27FC236}">
                <a16:creationId xmlns:a16="http://schemas.microsoft.com/office/drawing/2014/main" id="{9959884E-D2C2-41FD-80B7-6949F84FCC41}"/>
              </a:ext>
            </a:extLst>
          </p:cNvPr>
          <p:cNvSpPr>
            <a:spLocks noChangeArrowheads="1"/>
          </p:cNvSpPr>
          <p:nvPr/>
        </p:nvSpPr>
        <p:spPr bwMode="auto">
          <a:xfrm>
            <a:off x="1924718" y="261353"/>
            <a:ext cx="1906177" cy="2015660"/>
          </a:xfrm>
          <a:custGeom>
            <a:avLst/>
            <a:gdLst>
              <a:gd name="T0" fmla="*/ 1938 w 3877"/>
              <a:gd name="T1" fmla="*/ 3876 h 3877"/>
              <a:gd name="T2" fmla="*/ 0 w 3877"/>
              <a:gd name="T3" fmla="*/ 1938 h 3877"/>
              <a:gd name="T4" fmla="*/ 1938 w 3877"/>
              <a:gd name="T5" fmla="*/ 0 h 3877"/>
              <a:gd name="T6" fmla="*/ 3876 w 3877"/>
              <a:gd name="T7" fmla="*/ 1938 h 3877"/>
              <a:gd name="T8" fmla="*/ 1938 w 3877"/>
              <a:gd name="T9" fmla="*/ 3876 h 3877"/>
            </a:gdLst>
            <a:ahLst/>
            <a:cxnLst>
              <a:cxn ang="0">
                <a:pos x="T0" y="T1"/>
              </a:cxn>
              <a:cxn ang="0">
                <a:pos x="T2" y="T3"/>
              </a:cxn>
              <a:cxn ang="0">
                <a:pos x="T4" y="T5"/>
              </a:cxn>
              <a:cxn ang="0">
                <a:pos x="T6" y="T7"/>
              </a:cxn>
              <a:cxn ang="0">
                <a:pos x="T8" y="T9"/>
              </a:cxn>
            </a:cxnLst>
            <a:rect l="0" t="0" r="r" b="b"/>
            <a:pathLst>
              <a:path w="3877" h="3877">
                <a:moveTo>
                  <a:pt x="1938" y="3876"/>
                </a:moveTo>
                <a:lnTo>
                  <a:pt x="0" y="1938"/>
                </a:lnTo>
                <a:lnTo>
                  <a:pt x="1938" y="0"/>
                </a:lnTo>
                <a:lnTo>
                  <a:pt x="3876" y="1938"/>
                </a:lnTo>
                <a:lnTo>
                  <a:pt x="1938" y="3876"/>
                </a:lnTo>
              </a:path>
            </a:pathLst>
          </a:custGeom>
          <a:solidFill>
            <a:schemeClr val="accent1">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6" name="Freeform 4">
            <a:extLst>
              <a:ext uri="{FF2B5EF4-FFF2-40B4-BE49-F238E27FC236}">
                <a16:creationId xmlns:a16="http://schemas.microsoft.com/office/drawing/2014/main" id="{87BDE64C-E863-4924-9424-BCF2EDFB8EC5}"/>
              </a:ext>
            </a:extLst>
          </p:cNvPr>
          <p:cNvSpPr>
            <a:spLocks noChangeArrowheads="1"/>
          </p:cNvSpPr>
          <p:nvPr/>
        </p:nvSpPr>
        <p:spPr bwMode="auto">
          <a:xfrm>
            <a:off x="2132512" y="526517"/>
            <a:ext cx="1529529" cy="1464920"/>
          </a:xfrm>
          <a:custGeom>
            <a:avLst/>
            <a:gdLst>
              <a:gd name="T0" fmla="*/ 1610 w 3221"/>
              <a:gd name="T1" fmla="*/ 3220 h 3221"/>
              <a:gd name="T2" fmla="*/ 0 w 3221"/>
              <a:gd name="T3" fmla="*/ 1610 h 3221"/>
              <a:gd name="T4" fmla="*/ 1610 w 3221"/>
              <a:gd name="T5" fmla="*/ 0 h 3221"/>
              <a:gd name="T6" fmla="*/ 3220 w 3221"/>
              <a:gd name="T7" fmla="*/ 1610 h 3221"/>
              <a:gd name="T8" fmla="*/ 1610 w 3221"/>
              <a:gd name="T9" fmla="*/ 3220 h 3221"/>
            </a:gdLst>
            <a:ahLst/>
            <a:cxnLst>
              <a:cxn ang="0">
                <a:pos x="T0" y="T1"/>
              </a:cxn>
              <a:cxn ang="0">
                <a:pos x="T2" y="T3"/>
              </a:cxn>
              <a:cxn ang="0">
                <a:pos x="T4" y="T5"/>
              </a:cxn>
              <a:cxn ang="0">
                <a:pos x="T6" y="T7"/>
              </a:cxn>
              <a:cxn ang="0">
                <a:pos x="T8" y="T9"/>
              </a:cxn>
            </a:cxnLst>
            <a:rect l="0" t="0" r="r" b="b"/>
            <a:pathLst>
              <a:path w="3221" h="3221">
                <a:moveTo>
                  <a:pt x="1610" y="3220"/>
                </a:moveTo>
                <a:lnTo>
                  <a:pt x="0" y="1610"/>
                </a:lnTo>
                <a:lnTo>
                  <a:pt x="1610" y="0"/>
                </a:lnTo>
                <a:lnTo>
                  <a:pt x="3220" y="1610"/>
                </a:lnTo>
                <a:lnTo>
                  <a:pt x="1610" y="322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30" name="TextBox 44">
            <a:extLst>
              <a:ext uri="{FF2B5EF4-FFF2-40B4-BE49-F238E27FC236}">
                <a16:creationId xmlns:a16="http://schemas.microsoft.com/office/drawing/2014/main" id="{0426DBF9-95AF-404A-9BEC-DA4CD7468B5E}"/>
              </a:ext>
            </a:extLst>
          </p:cNvPr>
          <p:cNvSpPr txBox="1"/>
          <p:nvPr/>
        </p:nvSpPr>
        <p:spPr>
          <a:xfrm>
            <a:off x="2554987" y="807493"/>
            <a:ext cx="598241"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A</a:t>
            </a:r>
          </a:p>
        </p:txBody>
      </p:sp>
      <p:sp>
        <p:nvSpPr>
          <p:cNvPr id="32" name="TextBox 46">
            <a:extLst>
              <a:ext uri="{FF2B5EF4-FFF2-40B4-BE49-F238E27FC236}">
                <a16:creationId xmlns:a16="http://schemas.microsoft.com/office/drawing/2014/main" id="{4794AFEB-6C89-4E53-96F9-B5669614CA6B}"/>
              </a:ext>
            </a:extLst>
          </p:cNvPr>
          <p:cNvSpPr txBox="1"/>
          <p:nvPr/>
        </p:nvSpPr>
        <p:spPr>
          <a:xfrm>
            <a:off x="5906102" y="3798327"/>
            <a:ext cx="62709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sp>
        <p:nvSpPr>
          <p:cNvPr id="48" name="TextBox 45">
            <a:extLst>
              <a:ext uri="{FF2B5EF4-FFF2-40B4-BE49-F238E27FC236}">
                <a16:creationId xmlns:a16="http://schemas.microsoft.com/office/drawing/2014/main" id="{7A8711F0-8A6E-4BC0-8176-CD0B87FE87C8}"/>
              </a:ext>
            </a:extLst>
          </p:cNvPr>
          <p:cNvSpPr txBox="1"/>
          <p:nvPr/>
        </p:nvSpPr>
        <p:spPr>
          <a:xfrm>
            <a:off x="2924538" y="3067119"/>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49" name="Freeform 9">
            <a:extLst>
              <a:ext uri="{FF2B5EF4-FFF2-40B4-BE49-F238E27FC236}">
                <a16:creationId xmlns:a16="http://schemas.microsoft.com/office/drawing/2014/main" id="{3529F678-957C-4957-87B3-430C81EDD9EB}"/>
              </a:ext>
            </a:extLst>
          </p:cNvPr>
          <p:cNvSpPr>
            <a:spLocks noChangeArrowheads="1"/>
          </p:cNvSpPr>
          <p:nvPr/>
        </p:nvSpPr>
        <p:spPr bwMode="auto">
          <a:xfrm>
            <a:off x="688727" y="2810911"/>
            <a:ext cx="3236442" cy="2942543"/>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21" name="TextBox 29">
            <a:extLst>
              <a:ext uri="{FF2B5EF4-FFF2-40B4-BE49-F238E27FC236}">
                <a16:creationId xmlns:a16="http://schemas.microsoft.com/office/drawing/2014/main" id="{A03E2A1C-4743-478B-A867-725AA05FA7CE}"/>
              </a:ext>
            </a:extLst>
          </p:cNvPr>
          <p:cNvSpPr txBox="1"/>
          <p:nvPr/>
        </p:nvSpPr>
        <p:spPr>
          <a:xfrm>
            <a:off x="687202" y="3663961"/>
            <a:ext cx="3123117" cy="1015663"/>
          </a:xfrm>
          <a:prstGeom prst="rect">
            <a:avLst/>
          </a:prstGeom>
          <a:noFill/>
        </p:spPr>
        <p:txBody>
          <a:bodyPr wrap="square" rtlCol="0" anchor="ctr">
            <a:spAutoFit/>
          </a:bodyPr>
          <a:lstStyle/>
          <a:p>
            <a:pPr algn="ctr"/>
            <a:r>
              <a:rPr lang="es-CO" sz="2000" b="1" dirty="0" smtClean="0">
                <a:solidFill>
                  <a:schemeClr val="accent1">
                    <a:lumMod val="50000"/>
                  </a:schemeClr>
                </a:solidFill>
                <a:latin typeface="Calibri"/>
                <a:ea typeface="Calibri"/>
                <a:cs typeface="Calibri"/>
                <a:sym typeface="Calibri"/>
              </a:rPr>
              <a:t>PQRS </a:t>
            </a:r>
          </a:p>
          <a:p>
            <a:pPr algn="ctr"/>
            <a:r>
              <a:rPr lang="es-CO" sz="2000" b="1" dirty="0" smtClean="0">
                <a:solidFill>
                  <a:schemeClr val="accent1">
                    <a:lumMod val="50000"/>
                  </a:schemeClr>
                </a:solidFill>
                <a:latin typeface="Calibri"/>
                <a:ea typeface="Calibri"/>
                <a:cs typeface="Calibri"/>
                <a:sym typeface="Calibri"/>
              </a:rPr>
              <a:t>Recibidas por canal de atención</a:t>
            </a:r>
            <a:endParaRPr lang="es-CO" sz="2000" b="1" dirty="0">
              <a:solidFill>
                <a:schemeClr val="accent1">
                  <a:lumMod val="50000"/>
                </a:schemeClr>
              </a:solidFill>
              <a:latin typeface="Calibri"/>
              <a:ea typeface="Calibri"/>
              <a:cs typeface="Calibri"/>
              <a:sym typeface="Calibri"/>
            </a:endParaRPr>
          </a:p>
        </p:txBody>
      </p:sp>
      <p:graphicFrame>
        <p:nvGraphicFramePr>
          <p:cNvPr id="14" name="Gráfico 13"/>
          <p:cNvGraphicFramePr>
            <a:graphicFrameLocks/>
          </p:cNvGraphicFramePr>
          <p:nvPr>
            <p:extLst>
              <p:ext uri="{D42A27DB-BD31-4B8C-83A1-F6EECF244321}">
                <p14:modId xmlns:p14="http://schemas.microsoft.com/office/powerpoint/2010/main" val="2399385613"/>
              </p:ext>
            </p:extLst>
          </p:nvPr>
        </p:nvGraphicFramePr>
        <p:xfrm>
          <a:off x="5191211" y="2977947"/>
          <a:ext cx="5400676" cy="258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32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6DD8D568-9528-402D-BFCA-A7F78668D179}"/>
              </a:ext>
            </a:extLst>
          </p:cNvPr>
          <p:cNvSpPr>
            <a:spLocks noChangeArrowheads="1"/>
          </p:cNvSpPr>
          <p:nvPr/>
        </p:nvSpPr>
        <p:spPr bwMode="auto">
          <a:xfrm>
            <a:off x="75648" y="67074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4" name="Freeform 6">
            <a:extLst>
              <a:ext uri="{FF2B5EF4-FFF2-40B4-BE49-F238E27FC236}">
                <a16:creationId xmlns:a16="http://schemas.microsoft.com/office/drawing/2014/main" id="{8FF5A817-8DFC-4288-B5DE-A4E55BC9C874}"/>
              </a:ext>
            </a:extLst>
          </p:cNvPr>
          <p:cNvSpPr>
            <a:spLocks noChangeArrowheads="1"/>
          </p:cNvSpPr>
          <p:nvPr/>
        </p:nvSpPr>
        <p:spPr bwMode="auto">
          <a:xfrm>
            <a:off x="881029" y="385476"/>
            <a:ext cx="11114236" cy="2670034"/>
          </a:xfrm>
          <a:custGeom>
            <a:avLst/>
            <a:gdLst>
              <a:gd name="T0" fmla="*/ 8737 w 9561"/>
              <a:gd name="T1" fmla="*/ 0 h 3222"/>
              <a:gd name="T2" fmla="*/ 9560 w 9561"/>
              <a:gd name="T3" fmla="*/ 1611 h 3222"/>
              <a:gd name="T4" fmla="*/ 8737 w 9561"/>
              <a:gd name="T5" fmla="*/ 3221 h 3222"/>
              <a:gd name="T6" fmla="*/ 0 w 9561"/>
              <a:gd name="T7" fmla="*/ 3221 h 3222"/>
              <a:gd name="T8" fmla="*/ 0 w 9561"/>
              <a:gd name="T9" fmla="*/ 0 h 3222"/>
              <a:gd name="T10" fmla="*/ 8737 w 9561"/>
              <a:gd name="T11" fmla="*/ 0 h 3222"/>
            </a:gdLst>
            <a:ahLst/>
            <a:cxnLst>
              <a:cxn ang="0">
                <a:pos x="T0" y="T1"/>
              </a:cxn>
              <a:cxn ang="0">
                <a:pos x="T2" y="T3"/>
              </a:cxn>
              <a:cxn ang="0">
                <a:pos x="T4" y="T5"/>
              </a:cxn>
              <a:cxn ang="0">
                <a:pos x="T6" y="T7"/>
              </a:cxn>
              <a:cxn ang="0">
                <a:pos x="T8" y="T9"/>
              </a:cxn>
              <a:cxn ang="0">
                <a:pos x="T10" y="T11"/>
              </a:cxn>
            </a:cxnLst>
            <a:rect l="0" t="0" r="r" b="b"/>
            <a:pathLst>
              <a:path w="9561" h="3222">
                <a:moveTo>
                  <a:pt x="8737" y="0"/>
                </a:moveTo>
                <a:lnTo>
                  <a:pt x="9560" y="1611"/>
                </a:lnTo>
                <a:lnTo>
                  <a:pt x="8737" y="3221"/>
                </a:lnTo>
                <a:lnTo>
                  <a:pt x="0" y="3221"/>
                </a:lnTo>
                <a:lnTo>
                  <a:pt x="0" y="0"/>
                </a:lnTo>
                <a:lnTo>
                  <a:pt x="8737" y="0"/>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5" name="Freeform 7">
            <a:extLst>
              <a:ext uri="{FF2B5EF4-FFF2-40B4-BE49-F238E27FC236}">
                <a16:creationId xmlns:a16="http://schemas.microsoft.com/office/drawing/2014/main" id="{D05919DA-DB46-4896-B674-224146B3BA51}"/>
              </a:ext>
            </a:extLst>
          </p:cNvPr>
          <p:cNvSpPr>
            <a:spLocks noChangeArrowheads="1"/>
          </p:cNvSpPr>
          <p:nvPr/>
        </p:nvSpPr>
        <p:spPr bwMode="auto">
          <a:xfrm>
            <a:off x="10773280" y="618326"/>
            <a:ext cx="973683" cy="2204334"/>
          </a:xfrm>
          <a:custGeom>
            <a:avLst/>
            <a:gdLst>
              <a:gd name="T0" fmla="*/ 779 w 1014"/>
              <a:gd name="T1" fmla="*/ 1526 h 3052"/>
              <a:gd name="T2" fmla="*/ 0 w 1014"/>
              <a:gd name="T3" fmla="*/ 3051 h 3052"/>
              <a:gd name="T4" fmla="*/ 235 w 1014"/>
              <a:gd name="T5" fmla="*/ 3051 h 3052"/>
              <a:gd name="T6" fmla="*/ 1013 w 1014"/>
              <a:gd name="T7" fmla="*/ 1526 h 3052"/>
              <a:gd name="T8" fmla="*/ 235 w 1014"/>
              <a:gd name="T9" fmla="*/ 0 h 3052"/>
              <a:gd name="T10" fmla="*/ 0 w 1014"/>
              <a:gd name="T11" fmla="*/ 0 h 3052"/>
              <a:gd name="T12" fmla="*/ 779 w 1014"/>
              <a:gd name="T13" fmla="*/ 1526 h 3052"/>
            </a:gdLst>
            <a:ahLst/>
            <a:cxnLst>
              <a:cxn ang="0">
                <a:pos x="T0" y="T1"/>
              </a:cxn>
              <a:cxn ang="0">
                <a:pos x="T2" y="T3"/>
              </a:cxn>
              <a:cxn ang="0">
                <a:pos x="T4" y="T5"/>
              </a:cxn>
              <a:cxn ang="0">
                <a:pos x="T6" y="T7"/>
              </a:cxn>
              <a:cxn ang="0">
                <a:pos x="T8" y="T9"/>
              </a:cxn>
              <a:cxn ang="0">
                <a:pos x="T10" y="T11"/>
              </a:cxn>
              <a:cxn ang="0">
                <a:pos x="T12" y="T13"/>
              </a:cxn>
            </a:cxnLst>
            <a:rect l="0" t="0" r="r" b="b"/>
            <a:pathLst>
              <a:path w="1014" h="3052">
                <a:moveTo>
                  <a:pt x="779" y="1526"/>
                </a:moveTo>
                <a:lnTo>
                  <a:pt x="0" y="3051"/>
                </a:lnTo>
                <a:lnTo>
                  <a:pt x="235" y="3051"/>
                </a:lnTo>
                <a:lnTo>
                  <a:pt x="1013" y="1526"/>
                </a:lnTo>
                <a:lnTo>
                  <a:pt x="235" y="0"/>
                </a:lnTo>
                <a:lnTo>
                  <a:pt x="0" y="0"/>
                </a:lnTo>
                <a:lnTo>
                  <a:pt x="779" y="1526"/>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6" name="Freeform 9">
            <a:extLst>
              <a:ext uri="{FF2B5EF4-FFF2-40B4-BE49-F238E27FC236}">
                <a16:creationId xmlns:a16="http://schemas.microsoft.com/office/drawing/2014/main" id="{3529F678-957C-4957-87B3-430C81EDD9EB}"/>
              </a:ext>
            </a:extLst>
          </p:cNvPr>
          <p:cNvSpPr>
            <a:spLocks noChangeArrowheads="1"/>
          </p:cNvSpPr>
          <p:nvPr/>
        </p:nvSpPr>
        <p:spPr bwMode="auto">
          <a:xfrm>
            <a:off x="260486" y="790098"/>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7" name="TextBox 45">
            <a:extLst>
              <a:ext uri="{FF2B5EF4-FFF2-40B4-BE49-F238E27FC236}">
                <a16:creationId xmlns:a16="http://schemas.microsoft.com/office/drawing/2014/main" id="{7A8711F0-8A6E-4BC0-8176-CD0B87FE87C8}"/>
              </a:ext>
            </a:extLst>
          </p:cNvPr>
          <p:cNvSpPr txBox="1"/>
          <p:nvPr/>
        </p:nvSpPr>
        <p:spPr>
          <a:xfrm>
            <a:off x="6127284" y="2252943"/>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9" name="Subtitle 2">
            <a:extLst>
              <a:ext uri="{FF2B5EF4-FFF2-40B4-BE49-F238E27FC236}">
                <a16:creationId xmlns:a16="http://schemas.microsoft.com/office/drawing/2014/main" id="{9DC74189-4BAA-4563-9537-543388EA0EB0}"/>
              </a:ext>
            </a:extLst>
          </p:cNvPr>
          <p:cNvSpPr txBox="1">
            <a:spLocks/>
          </p:cNvSpPr>
          <p:nvPr/>
        </p:nvSpPr>
        <p:spPr>
          <a:xfrm>
            <a:off x="5243525" y="504685"/>
            <a:ext cx="3317730" cy="25853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lnSpc>
                <a:spcPct val="90000"/>
              </a:lnSpc>
              <a:spcBef>
                <a:spcPts val="0"/>
              </a:spcBef>
            </a:pPr>
            <a:r>
              <a:rPr lang="es-ES" sz="1200" dirty="0" smtClean="0">
                <a:solidFill>
                  <a:schemeClr val="tx1"/>
                </a:solidFill>
                <a:latin typeface="Calibri"/>
                <a:ea typeface="Calibri"/>
                <a:cs typeface="Calibri"/>
                <a:sym typeface="Calibri"/>
              </a:rPr>
              <a:t> </a:t>
            </a:r>
            <a:endParaRPr lang="es-ES" sz="1200" i="0" u="none" strike="noStrike" cap="none" dirty="0">
              <a:solidFill>
                <a:schemeClr val="tx1"/>
              </a:solidFill>
              <a:latin typeface="Calibri"/>
              <a:ea typeface="Calibri"/>
              <a:cs typeface="Calibri"/>
              <a:sym typeface="Calibri"/>
            </a:endParaRPr>
          </a:p>
        </p:txBody>
      </p:sp>
      <p:sp>
        <p:nvSpPr>
          <p:cNvPr id="11" name="TextBox 44">
            <a:extLst>
              <a:ext uri="{FF2B5EF4-FFF2-40B4-BE49-F238E27FC236}">
                <a16:creationId xmlns:a16="http://schemas.microsoft.com/office/drawing/2014/main" id="{0426DBF9-95AF-404A-9BEC-DA4CD7468B5E}"/>
              </a:ext>
            </a:extLst>
          </p:cNvPr>
          <p:cNvSpPr txBox="1"/>
          <p:nvPr/>
        </p:nvSpPr>
        <p:spPr>
          <a:xfrm>
            <a:off x="522975" y="993563"/>
            <a:ext cx="554960"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B</a:t>
            </a:r>
          </a:p>
        </p:txBody>
      </p:sp>
      <p:sp>
        <p:nvSpPr>
          <p:cNvPr id="15" name="Freeform 11">
            <a:extLst>
              <a:ext uri="{FF2B5EF4-FFF2-40B4-BE49-F238E27FC236}">
                <a16:creationId xmlns:a16="http://schemas.microsoft.com/office/drawing/2014/main" id="{DF8D4B28-B349-4FE6-9944-1158E9E01977}"/>
              </a:ext>
            </a:extLst>
          </p:cNvPr>
          <p:cNvSpPr>
            <a:spLocks noChangeArrowheads="1"/>
          </p:cNvSpPr>
          <p:nvPr/>
        </p:nvSpPr>
        <p:spPr bwMode="auto">
          <a:xfrm>
            <a:off x="881027" y="3152277"/>
            <a:ext cx="11114237" cy="2779098"/>
          </a:xfrm>
          <a:custGeom>
            <a:avLst/>
            <a:gdLst>
              <a:gd name="T0" fmla="*/ 8737 w 9561"/>
              <a:gd name="T1" fmla="*/ 0 h 3221"/>
              <a:gd name="T2" fmla="*/ 9560 w 9561"/>
              <a:gd name="T3" fmla="*/ 1610 h 3221"/>
              <a:gd name="T4" fmla="*/ 8737 w 9561"/>
              <a:gd name="T5" fmla="*/ 3220 h 3221"/>
              <a:gd name="T6" fmla="*/ 0 w 9561"/>
              <a:gd name="T7" fmla="*/ 3220 h 3221"/>
              <a:gd name="T8" fmla="*/ 0 w 9561"/>
              <a:gd name="T9" fmla="*/ 0 h 3221"/>
              <a:gd name="T10" fmla="*/ 8737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7" y="0"/>
                </a:moveTo>
                <a:lnTo>
                  <a:pt x="9560" y="1610"/>
                </a:lnTo>
                <a:lnTo>
                  <a:pt x="8737" y="3220"/>
                </a:lnTo>
                <a:lnTo>
                  <a:pt x="0" y="3220"/>
                </a:lnTo>
                <a:lnTo>
                  <a:pt x="0" y="0"/>
                </a:lnTo>
                <a:lnTo>
                  <a:pt x="8737" y="0"/>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6" name="Freeform 12">
            <a:extLst>
              <a:ext uri="{FF2B5EF4-FFF2-40B4-BE49-F238E27FC236}">
                <a16:creationId xmlns:a16="http://schemas.microsoft.com/office/drawing/2014/main" id="{ACA7DAB3-9321-46FB-8863-014B47301487}"/>
              </a:ext>
            </a:extLst>
          </p:cNvPr>
          <p:cNvSpPr>
            <a:spLocks noChangeArrowheads="1"/>
          </p:cNvSpPr>
          <p:nvPr/>
        </p:nvSpPr>
        <p:spPr bwMode="auto">
          <a:xfrm>
            <a:off x="10661762" y="3353732"/>
            <a:ext cx="937937" cy="2376188"/>
          </a:xfrm>
          <a:custGeom>
            <a:avLst/>
            <a:gdLst>
              <a:gd name="T0" fmla="*/ 779 w 1014"/>
              <a:gd name="T1" fmla="*/ 1525 h 3051"/>
              <a:gd name="T2" fmla="*/ 0 w 1014"/>
              <a:gd name="T3" fmla="*/ 3050 h 3051"/>
              <a:gd name="T4" fmla="*/ 235 w 1014"/>
              <a:gd name="T5" fmla="*/ 3050 h 3051"/>
              <a:gd name="T6" fmla="*/ 1013 w 1014"/>
              <a:gd name="T7" fmla="*/ 1525 h 3051"/>
              <a:gd name="T8" fmla="*/ 235 w 1014"/>
              <a:gd name="T9" fmla="*/ 0 h 3051"/>
              <a:gd name="T10" fmla="*/ 0 w 1014"/>
              <a:gd name="T11" fmla="*/ 0 h 3051"/>
              <a:gd name="T12" fmla="*/ 779 w 1014"/>
              <a:gd name="T13" fmla="*/ 1525 h 3051"/>
            </a:gdLst>
            <a:ahLst/>
            <a:cxnLst>
              <a:cxn ang="0">
                <a:pos x="T0" y="T1"/>
              </a:cxn>
              <a:cxn ang="0">
                <a:pos x="T2" y="T3"/>
              </a:cxn>
              <a:cxn ang="0">
                <a:pos x="T4" y="T5"/>
              </a:cxn>
              <a:cxn ang="0">
                <a:pos x="T6" y="T7"/>
              </a:cxn>
              <a:cxn ang="0">
                <a:pos x="T8" y="T9"/>
              </a:cxn>
              <a:cxn ang="0">
                <a:pos x="T10" y="T11"/>
              </a:cxn>
              <a:cxn ang="0">
                <a:pos x="T12" y="T13"/>
              </a:cxn>
            </a:cxnLst>
            <a:rect l="0" t="0" r="r" b="b"/>
            <a:pathLst>
              <a:path w="1014" h="3051">
                <a:moveTo>
                  <a:pt x="779" y="1525"/>
                </a:moveTo>
                <a:lnTo>
                  <a:pt x="0" y="3050"/>
                </a:lnTo>
                <a:lnTo>
                  <a:pt x="235" y="3050"/>
                </a:lnTo>
                <a:lnTo>
                  <a:pt x="1013" y="1525"/>
                </a:lnTo>
                <a:lnTo>
                  <a:pt x="235" y="0"/>
                </a:lnTo>
                <a:lnTo>
                  <a:pt x="0" y="0"/>
                </a:lnTo>
                <a:lnTo>
                  <a:pt x="779" y="1525"/>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17" name="Freeform 13">
            <a:extLst>
              <a:ext uri="{FF2B5EF4-FFF2-40B4-BE49-F238E27FC236}">
                <a16:creationId xmlns:a16="http://schemas.microsoft.com/office/drawing/2014/main" id="{33B24E21-14DA-4E1D-9189-738A452658B8}"/>
              </a:ext>
            </a:extLst>
          </p:cNvPr>
          <p:cNvSpPr>
            <a:spLocks noChangeArrowheads="1"/>
          </p:cNvSpPr>
          <p:nvPr/>
        </p:nvSpPr>
        <p:spPr bwMode="auto">
          <a:xfrm>
            <a:off x="28366" y="3654057"/>
            <a:ext cx="1648628" cy="1696754"/>
          </a:xfrm>
          <a:custGeom>
            <a:avLst/>
            <a:gdLst>
              <a:gd name="T0" fmla="*/ 1938 w 3875"/>
              <a:gd name="T1" fmla="*/ 3876 h 3877"/>
              <a:gd name="T2" fmla="*/ 0 w 3875"/>
              <a:gd name="T3" fmla="*/ 1938 h 3877"/>
              <a:gd name="T4" fmla="*/ 1938 w 3875"/>
              <a:gd name="T5" fmla="*/ 0 h 3877"/>
              <a:gd name="T6" fmla="*/ 3874 w 3875"/>
              <a:gd name="T7" fmla="*/ 1938 h 3877"/>
              <a:gd name="T8" fmla="*/ 1938 w 3875"/>
              <a:gd name="T9" fmla="*/ 3876 h 3877"/>
            </a:gdLst>
            <a:ahLst/>
            <a:cxnLst>
              <a:cxn ang="0">
                <a:pos x="T0" y="T1"/>
              </a:cxn>
              <a:cxn ang="0">
                <a:pos x="T2" y="T3"/>
              </a:cxn>
              <a:cxn ang="0">
                <a:pos x="T4" y="T5"/>
              </a:cxn>
              <a:cxn ang="0">
                <a:pos x="T6" y="T7"/>
              </a:cxn>
              <a:cxn ang="0">
                <a:pos x="T8" y="T9"/>
              </a:cxn>
            </a:cxnLst>
            <a:rect l="0" t="0" r="r" b="b"/>
            <a:pathLst>
              <a:path w="3875" h="3877">
                <a:moveTo>
                  <a:pt x="1938" y="3876"/>
                </a:moveTo>
                <a:lnTo>
                  <a:pt x="0" y="1938"/>
                </a:lnTo>
                <a:lnTo>
                  <a:pt x="1938" y="0"/>
                </a:lnTo>
                <a:lnTo>
                  <a:pt x="3874" y="1938"/>
                </a:lnTo>
                <a:lnTo>
                  <a:pt x="1938" y="3876"/>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8" name="Freeform 14">
            <a:extLst>
              <a:ext uri="{FF2B5EF4-FFF2-40B4-BE49-F238E27FC236}">
                <a16:creationId xmlns:a16="http://schemas.microsoft.com/office/drawing/2014/main" id="{633D2021-5E31-4A8D-9E79-616FC4ECD106}"/>
              </a:ext>
            </a:extLst>
          </p:cNvPr>
          <p:cNvSpPr>
            <a:spLocks noChangeArrowheads="1"/>
          </p:cNvSpPr>
          <p:nvPr/>
        </p:nvSpPr>
        <p:spPr bwMode="auto">
          <a:xfrm>
            <a:off x="193746" y="3845686"/>
            <a:ext cx="1308035" cy="1311893"/>
          </a:xfrm>
          <a:custGeom>
            <a:avLst/>
            <a:gdLst>
              <a:gd name="T0" fmla="*/ 1610 w 3220"/>
              <a:gd name="T1" fmla="*/ 3220 h 3221"/>
              <a:gd name="T2" fmla="*/ 0 w 3220"/>
              <a:gd name="T3" fmla="*/ 1610 h 3221"/>
              <a:gd name="T4" fmla="*/ 1610 w 3220"/>
              <a:gd name="T5" fmla="*/ 0 h 3221"/>
              <a:gd name="T6" fmla="*/ 3219 w 3220"/>
              <a:gd name="T7" fmla="*/ 1610 h 3221"/>
              <a:gd name="T8" fmla="*/ 1610 w 3220"/>
              <a:gd name="T9" fmla="*/ 3220 h 3221"/>
            </a:gdLst>
            <a:ahLst/>
            <a:cxnLst>
              <a:cxn ang="0">
                <a:pos x="T0" y="T1"/>
              </a:cxn>
              <a:cxn ang="0">
                <a:pos x="T2" y="T3"/>
              </a:cxn>
              <a:cxn ang="0">
                <a:pos x="T4" y="T5"/>
              </a:cxn>
              <a:cxn ang="0">
                <a:pos x="T6" y="T7"/>
              </a:cxn>
              <a:cxn ang="0">
                <a:pos x="T8" y="T9"/>
              </a:cxn>
            </a:cxnLst>
            <a:rect l="0" t="0" r="r" b="b"/>
            <a:pathLst>
              <a:path w="3220" h="3221">
                <a:moveTo>
                  <a:pt x="1610" y="3220"/>
                </a:moveTo>
                <a:lnTo>
                  <a:pt x="0" y="1610"/>
                </a:lnTo>
                <a:lnTo>
                  <a:pt x="1610" y="0"/>
                </a:lnTo>
                <a:lnTo>
                  <a:pt x="3219" y="1610"/>
                </a:lnTo>
                <a:lnTo>
                  <a:pt x="1610" y="3220"/>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20" name="TextBox 46">
            <a:extLst>
              <a:ext uri="{FF2B5EF4-FFF2-40B4-BE49-F238E27FC236}">
                <a16:creationId xmlns:a16="http://schemas.microsoft.com/office/drawing/2014/main" id="{4794AFEB-6C89-4E53-96F9-B5669614CA6B}"/>
              </a:ext>
            </a:extLst>
          </p:cNvPr>
          <p:cNvSpPr txBox="1"/>
          <p:nvPr/>
        </p:nvSpPr>
        <p:spPr>
          <a:xfrm>
            <a:off x="312590" y="4042249"/>
            <a:ext cx="912975" cy="784830"/>
          </a:xfrm>
          <a:prstGeom prst="rect">
            <a:avLst/>
          </a:prstGeom>
          <a:noFill/>
        </p:spPr>
        <p:txBody>
          <a:bodyPr wrap="squar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sp>
        <p:nvSpPr>
          <p:cNvPr id="24" name="Rectángulo 23"/>
          <p:cNvSpPr/>
          <p:nvPr/>
        </p:nvSpPr>
        <p:spPr>
          <a:xfrm>
            <a:off x="5243525" y="420669"/>
            <a:ext cx="5540998" cy="1785104"/>
          </a:xfrm>
          <a:prstGeom prst="rect">
            <a:avLst/>
          </a:prstGeom>
        </p:spPr>
        <p:txBody>
          <a:bodyPr wrap="square">
            <a:spAutoFit/>
          </a:bodyPr>
          <a:lstStyle/>
          <a:p>
            <a:pPr algn="just"/>
            <a:r>
              <a:rPr lang="es-CO" sz="1100" dirty="0">
                <a:solidFill>
                  <a:schemeClr val="tx1"/>
                </a:solidFill>
              </a:rPr>
              <a:t>Llamadas Recibidas: Constituyen el mayor porcentaje de interacciones, con un 82% del total, lo que indica una alta demanda de atención telefónica por parte de los </a:t>
            </a:r>
            <a:r>
              <a:rPr lang="es-CO" sz="1100" dirty="0" smtClean="0">
                <a:solidFill>
                  <a:schemeClr val="tx1"/>
                </a:solidFill>
              </a:rPr>
              <a:t>usuarios que </a:t>
            </a:r>
            <a:r>
              <a:rPr lang="es-CO" sz="1100" dirty="0">
                <a:solidFill>
                  <a:schemeClr val="tx1"/>
                </a:solidFill>
              </a:rPr>
              <a:t>buscan comunicarse con el Instituto. Brindando información respecto de fechas </a:t>
            </a:r>
            <a:r>
              <a:rPr lang="es-CO" sz="1100" dirty="0" smtClean="0">
                <a:solidFill>
                  <a:schemeClr val="tx1"/>
                </a:solidFill>
              </a:rPr>
              <a:t>de exámenes finales, supletorios finales, habilitaciones, curos intensivos, reporte </a:t>
            </a:r>
            <a:r>
              <a:rPr lang="es-CO" sz="1100" dirty="0">
                <a:solidFill>
                  <a:schemeClr val="tx1"/>
                </a:solidFill>
              </a:rPr>
              <a:t>de notas SIGEDIN, feria de emprendimiento, sustentación de opciones de grado, inscripción de opciones de grado y entrega de informes finales. </a:t>
            </a:r>
          </a:p>
          <a:p>
            <a:pPr algn="just"/>
            <a:endParaRPr lang="es-CO" sz="1100" dirty="0">
              <a:solidFill>
                <a:schemeClr val="tx1"/>
              </a:solidFill>
            </a:endParaRPr>
          </a:p>
          <a:p>
            <a:pPr algn="just"/>
            <a:r>
              <a:rPr lang="es-CO" sz="1100" dirty="0" smtClean="0">
                <a:solidFill>
                  <a:schemeClr val="tx1"/>
                </a:solidFill>
              </a:rPr>
              <a:t>Llamadas Realizadas: Representan el 12% del total, lo que sugiere que el personal del Instituto también está activamente comprometido en realizar llamadas salientes para diversas gestiones.</a:t>
            </a:r>
            <a:endParaRPr lang="es-CO" sz="1100" dirty="0">
              <a:solidFill>
                <a:schemeClr val="tx1"/>
              </a:solidFill>
            </a:endParaRPr>
          </a:p>
        </p:txBody>
      </p:sp>
      <p:sp>
        <p:nvSpPr>
          <p:cNvPr id="31" name="Rectángulo 30"/>
          <p:cNvSpPr/>
          <p:nvPr/>
        </p:nvSpPr>
        <p:spPr>
          <a:xfrm>
            <a:off x="5676476" y="3210506"/>
            <a:ext cx="4589722" cy="2123658"/>
          </a:xfrm>
          <a:prstGeom prst="rect">
            <a:avLst/>
          </a:prstGeom>
        </p:spPr>
        <p:txBody>
          <a:bodyPr wrap="square">
            <a:spAutoFit/>
          </a:bodyPr>
          <a:lstStyle/>
          <a:p>
            <a:pPr algn="just"/>
            <a:r>
              <a:rPr lang="es-CO" sz="1100" dirty="0">
                <a:latin typeface="Arial" panose="020B0604020202020204" pitchFamily="34" charset="0"/>
                <a:cs typeface="Arial" panose="020B0604020202020204" pitchFamily="34" charset="0"/>
              </a:rPr>
              <a:t>El canal </a:t>
            </a:r>
            <a:r>
              <a:rPr lang="es-CO" sz="1100" dirty="0" smtClean="0">
                <a:latin typeface="Arial" panose="020B0604020202020204" pitchFamily="34" charset="0"/>
                <a:cs typeface="Arial" panose="020B0604020202020204" pitchFamily="34" charset="0"/>
              </a:rPr>
              <a:t> institucional </a:t>
            </a:r>
            <a:r>
              <a:rPr lang="es-CO" sz="1100" dirty="0" smtClean="0">
                <a:latin typeface="Arial" panose="020B0604020202020204" pitchFamily="34" charset="0"/>
                <a:cs typeface="Arial" panose="020B0604020202020204" pitchFamily="34" charset="0"/>
                <a:hlinkClick r:id="rId3"/>
              </a:rPr>
              <a:t>atencionalusuario@itp.edu.co</a:t>
            </a:r>
            <a:r>
              <a:rPr lang="es-CO" sz="1100" dirty="0" smtClean="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Representa el 97% del total, con 161 interacciones registradas. Esto indica que la gran mayoría de las interacciones virtuales provienen de este canal, lo que sugiere su alta utilización y eficacia en la atención al usuario.</a:t>
            </a:r>
          </a:p>
          <a:p>
            <a:pPr algn="just"/>
            <a:endParaRPr lang="es-CO" sz="1100" dirty="0">
              <a:latin typeface="Arial" panose="020B0604020202020204" pitchFamily="34" charset="0"/>
              <a:cs typeface="Arial" panose="020B0604020202020204" pitchFamily="34" charset="0"/>
            </a:endParaRPr>
          </a:p>
          <a:p>
            <a:pPr algn="just"/>
            <a:r>
              <a:rPr lang="es-CO" sz="1100" dirty="0">
                <a:latin typeface="Arial" panose="020B0604020202020204" pitchFamily="34" charset="0"/>
                <a:cs typeface="Arial" panose="020B0604020202020204" pitchFamily="34" charset="0"/>
              </a:rPr>
              <a:t>El canal  institucional </a:t>
            </a:r>
            <a:r>
              <a:rPr lang="es-CO" sz="1100" dirty="0" smtClean="0">
                <a:latin typeface="Arial" panose="020B0604020202020204" pitchFamily="34" charset="0"/>
                <a:cs typeface="Arial" panose="020B0604020202020204" pitchFamily="34" charset="0"/>
                <a:hlinkClick r:id="rId4"/>
              </a:rPr>
              <a:t>notificacionesjudiciales@itp.edu.co</a:t>
            </a:r>
            <a:r>
              <a:rPr lang="es-CO" sz="1100" dirty="0" smtClean="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Aunque es un porcentaje menor (3%), con solo 2 interacciones registradas, este canal aún representa una parte importante de las interacciones </a:t>
            </a:r>
            <a:r>
              <a:rPr lang="es-CO" sz="1100" dirty="0" smtClean="0">
                <a:latin typeface="Arial" panose="020B0604020202020204" pitchFamily="34" charset="0"/>
                <a:cs typeface="Arial" panose="020B0604020202020204" pitchFamily="34" charset="0"/>
              </a:rPr>
              <a:t>virtuales. L</a:t>
            </a:r>
            <a:r>
              <a:rPr lang="es-ES" sz="1100" dirty="0" smtClean="0">
                <a:latin typeface="Arial" panose="020B0604020202020204" pitchFamily="34" charset="0"/>
                <a:cs typeface="Arial" panose="020B0604020202020204" pitchFamily="34" charset="0"/>
              </a:rPr>
              <a:t>as </a:t>
            </a:r>
            <a:r>
              <a:rPr lang="es-ES" sz="1100" dirty="0">
                <a:latin typeface="Arial" panose="020B0604020202020204" pitchFamily="34" charset="0"/>
                <a:cs typeface="Arial" panose="020B0604020202020204" pitchFamily="34" charset="0"/>
              </a:rPr>
              <a:t>comunicaciones relacionadas con asuntos judiciales son relativamente bajas</a:t>
            </a:r>
            <a:endParaRPr lang="es-CO" sz="1100" dirty="0">
              <a:latin typeface="Arial" panose="020B0604020202020204" pitchFamily="34" charset="0"/>
              <a:cs typeface="Arial" panose="020B0604020202020204" pitchFamily="34" charset="0"/>
            </a:endParaRPr>
          </a:p>
          <a:p>
            <a:pPr algn="just"/>
            <a:r>
              <a:rPr lang="es-CO" sz="1100" dirty="0" smtClean="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p>
            <a:pPr algn="just"/>
            <a:endParaRPr lang="es-CO" sz="1100" dirty="0">
              <a:solidFill>
                <a:srgbClr val="FF00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5"/>
          <a:stretch>
            <a:fillRect/>
          </a:stretch>
        </p:blipFill>
        <p:spPr>
          <a:xfrm>
            <a:off x="6880765" y="2073192"/>
            <a:ext cx="3492434" cy="910375"/>
          </a:xfrm>
          <a:prstGeom prst="rect">
            <a:avLst/>
          </a:prstGeom>
        </p:spPr>
      </p:pic>
      <p:pic>
        <p:nvPicPr>
          <p:cNvPr id="8" name="Imagen 7"/>
          <p:cNvPicPr>
            <a:picLocks noChangeAspect="1"/>
          </p:cNvPicPr>
          <p:nvPr/>
        </p:nvPicPr>
        <p:blipFill>
          <a:blip r:embed="rId6"/>
          <a:stretch>
            <a:fillRect/>
          </a:stretch>
        </p:blipFill>
        <p:spPr>
          <a:xfrm>
            <a:off x="7041592" y="4880845"/>
            <a:ext cx="3492434" cy="939932"/>
          </a:xfrm>
          <a:prstGeom prst="rect">
            <a:avLst/>
          </a:prstGeom>
        </p:spPr>
      </p:pic>
      <p:graphicFrame>
        <p:nvGraphicFramePr>
          <p:cNvPr id="23" name="Gráfico 22"/>
          <p:cNvGraphicFramePr>
            <a:graphicFrameLocks/>
          </p:cNvGraphicFramePr>
          <p:nvPr>
            <p:extLst>
              <p:ext uri="{D42A27DB-BD31-4B8C-83A1-F6EECF244321}">
                <p14:modId xmlns:p14="http://schemas.microsoft.com/office/powerpoint/2010/main" val="2099047922"/>
              </p:ext>
            </p:extLst>
          </p:nvPr>
        </p:nvGraphicFramePr>
        <p:xfrm>
          <a:off x="1406672" y="3152277"/>
          <a:ext cx="4173682" cy="249227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Gráfico 25"/>
          <p:cNvGraphicFramePr>
            <a:graphicFrameLocks/>
          </p:cNvGraphicFramePr>
          <p:nvPr>
            <p:extLst>
              <p:ext uri="{D42A27DB-BD31-4B8C-83A1-F6EECF244321}">
                <p14:modId xmlns:p14="http://schemas.microsoft.com/office/powerpoint/2010/main" val="2903244474"/>
              </p:ext>
            </p:extLst>
          </p:nvPr>
        </p:nvGraphicFramePr>
        <p:xfrm>
          <a:off x="1076232" y="451471"/>
          <a:ext cx="4504122" cy="227359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642644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a:extLst>
              <a:ext uri="{FF2B5EF4-FFF2-40B4-BE49-F238E27FC236}">
                <a16:creationId xmlns:a16="http://schemas.microsoft.com/office/drawing/2014/main" id="{CBE94ECF-D8EB-43AB-9E04-F7BAFD2CA675}"/>
              </a:ext>
            </a:extLst>
          </p:cNvPr>
          <p:cNvSpPr txBox="1"/>
          <p:nvPr/>
        </p:nvSpPr>
        <p:spPr>
          <a:xfrm>
            <a:off x="1147876" y="265309"/>
            <a:ext cx="8901288" cy="707886"/>
          </a:xfrm>
          <a:prstGeom prst="rect">
            <a:avLst/>
          </a:prstGeom>
          <a:noFill/>
        </p:spPr>
        <p:txBody>
          <a:bodyPr wrap="square" rtlCol="0">
            <a:spAutoFit/>
          </a:bodyPr>
          <a:lstStyle/>
          <a:p>
            <a:pPr algn="ctr">
              <a:buClr>
                <a:schemeClr val="lt1"/>
              </a:buClr>
              <a:buSzPts val="1800"/>
              <a:buFont typeface="Calibri"/>
              <a:buNone/>
            </a:pPr>
            <a:r>
              <a:rPr lang="es-ES" sz="2000" b="1" dirty="0" smtClean="0">
                <a:solidFill>
                  <a:schemeClr val="tx1"/>
                </a:solidFill>
                <a:latin typeface="+mn-lt"/>
                <a:ea typeface="Calibri"/>
                <a:cs typeface="Calibri"/>
                <a:sym typeface="Calibri"/>
              </a:rPr>
              <a:t>PQRSD </a:t>
            </a:r>
          </a:p>
          <a:p>
            <a:pPr algn="ctr">
              <a:buClr>
                <a:schemeClr val="lt1"/>
              </a:buClr>
              <a:buSzPts val="1800"/>
              <a:buFont typeface="Calibri"/>
              <a:buNone/>
            </a:pPr>
            <a:r>
              <a:rPr lang="es-ES" sz="2000" b="1" dirty="0" smtClean="0">
                <a:solidFill>
                  <a:schemeClr val="tx1"/>
                </a:solidFill>
                <a:latin typeface="+mn-lt"/>
                <a:ea typeface="Calibri"/>
                <a:cs typeface="Calibri"/>
                <a:sym typeface="Calibri"/>
              </a:rPr>
              <a:t>recibidas por modalidad de petición  </a:t>
            </a:r>
            <a:endParaRPr lang="es-ES" sz="2000" b="1" dirty="0">
              <a:solidFill>
                <a:schemeClr val="tx1"/>
              </a:solidFill>
              <a:latin typeface="+mn-lt"/>
              <a:ea typeface="Calibri"/>
              <a:cs typeface="Calibri"/>
              <a:sym typeface="Calibri"/>
            </a:endParaRPr>
          </a:p>
        </p:txBody>
      </p:sp>
      <p:grpSp>
        <p:nvGrpSpPr>
          <p:cNvPr id="22" name="Grupo 21"/>
          <p:cNvGrpSpPr/>
          <p:nvPr/>
        </p:nvGrpSpPr>
        <p:grpSpPr>
          <a:xfrm>
            <a:off x="515801" y="1134741"/>
            <a:ext cx="3227000" cy="1716761"/>
            <a:chOff x="841067" y="1917832"/>
            <a:chExt cx="3227000" cy="1716761"/>
          </a:xfrm>
        </p:grpSpPr>
        <p:sp>
          <p:nvSpPr>
            <p:cNvPr id="2" name="Freeform 1">
              <a:extLst>
                <a:ext uri="{FF2B5EF4-FFF2-40B4-BE49-F238E27FC236}">
                  <a16:creationId xmlns:a16="http://schemas.microsoft.com/office/drawing/2014/main" id="{ACC54A79-6517-4AD0-A7EF-0568FBC5D159}"/>
                </a:ext>
              </a:extLst>
            </p:cNvPr>
            <p:cNvSpPr>
              <a:spLocks noChangeArrowheads="1"/>
            </p:cNvSpPr>
            <p:nvPr/>
          </p:nvSpPr>
          <p:spPr bwMode="auto">
            <a:xfrm>
              <a:off x="1659163" y="1917832"/>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 name="Freeform 3">
              <a:extLst>
                <a:ext uri="{FF2B5EF4-FFF2-40B4-BE49-F238E27FC236}">
                  <a16:creationId xmlns:a16="http://schemas.microsoft.com/office/drawing/2014/main" id="{B5A2E50C-38B2-4E39-B969-A9AC3BC4E937}"/>
                </a:ext>
              </a:extLst>
            </p:cNvPr>
            <p:cNvSpPr>
              <a:spLocks noChangeArrowheads="1"/>
            </p:cNvSpPr>
            <p:nvPr/>
          </p:nvSpPr>
          <p:spPr bwMode="auto">
            <a:xfrm>
              <a:off x="841067" y="2082710"/>
              <a:ext cx="878256" cy="1168841"/>
            </a:xfrm>
            <a:custGeom>
              <a:avLst/>
              <a:gdLst>
                <a:gd name="T0" fmla="*/ 1785 w 1786"/>
                <a:gd name="T1" fmla="*/ 2218 h 2379"/>
                <a:gd name="T2" fmla="*/ 1785 w 1786"/>
                <a:gd name="T3" fmla="*/ 2218 h 2379"/>
                <a:gd name="T4" fmla="*/ 1189 w 1786"/>
                <a:gd name="T5" fmla="*/ 2378 h 2379"/>
                <a:gd name="T6" fmla="*/ 1189 w 1786"/>
                <a:gd name="T7" fmla="*/ 2378 h 2379"/>
                <a:gd name="T8" fmla="*/ 0 w 1786"/>
                <a:gd name="T9" fmla="*/ 1189 h 2379"/>
                <a:gd name="T10" fmla="*/ 0 w 1786"/>
                <a:gd name="T11" fmla="*/ 1189 h 2379"/>
                <a:gd name="T12" fmla="*/ 1189 w 1786"/>
                <a:gd name="T13" fmla="*/ 0 h 2379"/>
                <a:gd name="T14" fmla="*/ 1189 w 1786"/>
                <a:gd name="T15" fmla="*/ 0 h 2379"/>
                <a:gd name="T16" fmla="*/ 1785 w 1786"/>
                <a:gd name="T17" fmla="*/ 160 h 2379"/>
                <a:gd name="T18" fmla="*/ 1785 w 1786"/>
                <a:gd name="T19" fmla="*/ 2218 h 2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6" h="2379">
                  <a:moveTo>
                    <a:pt x="1785" y="2218"/>
                  </a:moveTo>
                  <a:lnTo>
                    <a:pt x="1785" y="2218"/>
                  </a:lnTo>
                  <a:cubicBezTo>
                    <a:pt x="1612" y="2316"/>
                    <a:pt x="1403" y="2378"/>
                    <a:pt x="1189" y="2378"/>
                  </a:cubicBezTo>
                  <a:lnTo>
                    <a:pt x="1189" y="2378"/>
                  </a:lnTo>
                  <a:cubicBezTo>
                    <a:pt x="532" y="2378"/>
                    <a:pt x="0" y="1846"/>
                    <a:pt x="0" y="1189"/>
                  </a:cubicBezTo>
                  <a:lnTo>
                    <a:pt x="0" y="1189"/>
                  </a:lnTo>
                  <a:cubicBezTo>
                    <a:pt x="0" y="532"/>
                    <a:pt x="532" y="0"/>
                    <a:pt x="1189" y="0"/>
                  </a:cubicBezTo>
                  <a:lnTo>
                    <a:pt x="1189" y="0"/>
                  </a:lnTo>
                  <a:cubicBezTo>
                    <a:pt x="1406" y="0"/>
                    <a:pt x="1610" y="59"/>
                    <a:pt x="1785" y="160"/>
                  </a:cubicBezTo>
                  <a:lnTo>
                    <a:pt x="1785" y="2218"/>
                  </a:lnTo>
                </a:path>
              </a:pathLst>
            </a:custGeom>
            <a:solidFill>
              <a:schemeClr val="accent1"/>
            </a:solidFill>
            <a:ln>
              <a:noFill/>
            </a:ln>
            <a:effectLst/>
          </p:spPr>
          <p:txBody>
            <a:bodyPr wrap="none" anchor="ctr"/>
            <a:lstStyle/>
            <a:p>
              <a:endParaRPr lang="en-US" sz="3266" dirty="0">
                <a:latin typeface="Open Sans Light" panose="020B0306030504020204" pitchFamily="34" charset="0"/>
              </a:endParaRPr>
            </a:p>
          </p:txBody>
        </p:sp>
        <p:sp>
          <p:nvSpPr>
            <p:cNvPr id="16" name="TextBox 19">
              <a:extLst>
                <a:ext uri="{FF2B5EF4-FFF2-40B4-BE49-F238E27FC236}">
                  <a16:creationId xmlns:a16="http://schemas.microsoft.com/office/drawing/2014/main" id="{CABB8CDE-52B6-4869-943A-E9A31A1A0B9F}"/>
                </a:ext>
              </a:extLst>
            </p:cNvPr>
            <p:cNvSpPr txBox="1"/>
            <p:nvPr/>
          </p:nvSpPr>
          <p:spPr>
            <a:xfrm>
              <a:off x="1027491" y="2199131"/>
              <a:ext cx="505268" cy="1154162"/>
            </a:xfrm>
            <a:prstGeom prst="rect">
              <a:avLst/>
            </a:prstGeom>
            <a:noFill/>
          </p:spPr>
          <p:txBody>
            <a:bodyPr wrap="none" rtlCol="0" anchor="ctr">
              <a:spAutoFit/>
            </a:bodyPr>
            <a:lstStyle/>
            <a:p>
              <a:pPr algn="r"/>
              <a:r>
                <a:rPr lang="en-US" sz="6900" b="1" dirty="0">
                  <a:solidFill>
                    <a:schemeClr val="accent1">
                      <a:lumMod val="50000"/>
                    </a:schemeClr>
                  </a:solidFill>
                  <a:latin typeface="Poppins SemiBold" pitchFamily="2" charset="77"/>
                  <a:ea typeface="League Spartan" charset="0"/>
                  <a:cs typeface="Poppins SemiBold" pitchFamily="2" charset="77"/>
                </a:rPr>
                <a:t>1</a:t>
              </a:r>
            </a:p>
          </p:txBody>
        </p:sp>
        <p:sp>
          <p:nvSpPr>
            <p:cNvPr id="23" name="Subtitle 2">
              <a:extLst>
                <a:ext uri="{FF2B5EF4-FFF2-40B4-BE49-F238E27FC236}">
                  <a16:creationId xmlns:a16="http://schemas.microsoft.com/office/drawing/2014/main" id="{17E8788B-BB4B-4B6B-90BC-C204B2AAD379}"/>
                </a:ext>
              </a:extLst>
            </p:cNvPr>
            <p:cNvSpPr txBox="1">
              <a:spLocks/>
            </p:cNvSpPr>
            <p:nvPr/>
          </p:nvSpPr>
          <p:spPr>
            <a:xfrm>
              <a:off x="1938930" y="2532709"/>
              <a:ext cx="1854658" cy="109876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r>
                <a:rPr lang="es-CO" sz="1400" b="1" kern="0" dirty="0" smtClean="0">
                  <a:solidFill>
                    <a:schemeClr val="tx1"/>
                  </a:solidFill>
                  <a:latin typeface="Calibri"/>
                  <a:ea typeface="Calibri"/>
                  <a:cs typeface="Calibri"/>
                  <a:sym typeface="Calibri"/>
                </a:rPr>
                <a:t>INFORMACION</a:t>
              </a:r>
            </a:p>
            <a:p>
              <a:pPr lvl="0" defTabSz="914400">
                <a:lnSpc>
                  <a:spcPct val="90000"/>
                </a:lnSpc>
                <a:spcBef>
                  <a:spcPts val="0"/>
                </a:spcBef>
                <a:buClrTx/>
                <a:defRPr/>
              </a:pPr>
              <a:r>
                <a:rPr lang="es-CO" sz="1600" b="1" dirty="0" smtClean="0">
                  <a:solidFill>
                    <a:srgbClr val="000000"/>
                  </a:solidFill>
                  <a:latin typeface="Calibri" panose="020F0502020204030204" pitchFamily="34" charset="0"/>
                </a:rPr>
                <a:t>75</a:t>
              </a:r>
              <a:endParaRPr lang="es-CO" sz="1600" b="1" dirty="0">
                <a:solidFill>
                  <a:srgbClr val="000000"/>
                </a:solidFill>
                <a:latin typeface="Calibri" panose="020F0502020204030204" pitchFamily="34" charset="0"/>
              </a:endParaRPr>
            </a:p>
            <a:p>
              <a:pPr lvl="0" defTabSz="914400">
                <a:lnSpc>
                  <a:spcPct val="90000"/>
                </a:lnSpc>
                <a:spcBef>
                  <a:spcPts val="0"/>
                </a:spcBef>
                <a:buClrTx/>
                <a:defRPr/>
              </a:pPr>
              <a:r>
                <a:rPr lang="es-CO" sz="1600" b="1" dirty="0" smtClean="0">
                  <a:solidFill>
                    <a:srgbClr val="000000"/>
                  </a:solidFill>
                  <a:latin typeface="Arial" panose="020B0604020202020204" pitchFamily="34" charset="0"/>
                </a:rPr>
                <a:t>  26%</a:t>
              </a:r>
              <a:endParaRPr lang="es-CO" sz="1600" b="1" dirty="0">
                <a:solidFill>
                  <a:srgbClr val="000000"/>
                </a:solidFill>
                <a:latin typeface="Arial" panose="020B0604020202020204" pitchFamily="34" charset="0"/>
              </a:endParaRPr>
            </a:p>
            <a:p>
              <a:pPr lvl="0" defTabSz="914400">
                <a:lnSpc>
                  <a:spcPct val="90000"/>
                </a:lnSpc>
                <a:spcBef>
                  <a:spcPts val="0"/>
                </a:spcBef>
                <a:buClrTx/>
                <a:defRPr/>
              </a:pPr>
              <a:r>
                <a:rPr lang="es-CO" sz="1600" dirty="0" smtClean="0"/>
                <a:t>  </a:t>
              </a: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sp>
        <p:nvSpPr>
          <p:cNvPr id="10" name="Freeform 4">
            <a:extLst>
              <a:ext uri="{FF2B5EF4-FFF2-40B4-BE49-F238E27FC236}">
                <a16:creationId xmlns:a16="http://schemas.microsoft.com/office/drawing/2014/main" id="{47EE9595-8053-4D3F-B95C-8C3F830BD37D}"/>
              </a:ext>
            </a:extLst>
          </p:cNvPr>
          <p:cNvSpPr>
            <a:spLocks noChangeArrowheads="1"/>
          </p:cNvSpPr>
          <p:nvPr/>
        </p:nvSpPr>
        <p:spPr bwMode="auto">
          <a:xfrm>
            <a:off x="4610241" y="1169669"/>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1" name="Freeform 6">
            <a:extLst>
              <a:ext uri="{FF2B5EF4-FFF2-40B4-BE49-F238E27FC236}">
                <a16:creationId xmlns:a16="http://schemas.microsoft.com/office/drawing/2014/main" id="{0493ED3D-50FF-4D52-8C34-6A1D5377D4FD}"/>
              </a:ext>
            </a:extLst>
          </p:cNvPr>
          <p:cNvSpPr>
            <a:spLocks noChangeArrowheads="1"/>
          </p:cNvSpPr>
          <p:nvPr/>
        </p:nvSpPr>
        <p:spPr bwMode="auto">
          <a:xfrm>
            <a:off x="4022568" y="1355371"/>
            <a:ext cx="587672" cy="1175345"/>
          </a:xfrm>
          <a:custGeom>
            <a:avLst/>
            <a:gdLst>
              <a:gd name="T0" fmla="*/ 1194 w 1195"/>
              <a:gd name="T1" fmla="*/ 2388 h 2389"/>
              <a:gd name="T2" fmla="*/ 1194 w 1195"/>
              <a:gd name="T3" fmla="*/ 2388 h 2389"/>
              <a:gd name="T4" fmla="*/ 0 w 1195"/>
              <a:gd name="T5" fmla="*/ 1194 h 2389"/>
              <a:gd name="T6" fmla="*/ 0 w 1195"/>
              <a:gd name="T7" fmla="*/ 1194 h 2389"/>
              <a:gd name="T8" fmla="*/ 1194 w 1195"/>
              <a:gd name="T9" fmla="*/ 0 h 2389"/>
              <a:gd name="T10" fmla="*/ 1194 w 1195"/>
              <a:gd name="T11" fmla="*/ 2388 h 2389"/>
            </a:gdLst>
            <a:ahLst/>
            <a:cxnLst>
              <a:cxn ang="0">
                <a:pos x="T0" y="T1"/>
              </a:cxn>
              <a:cxn ang="0">
                <a:pos x="T2" y="T3"/>
              </a:cxn>
              <a:cxn ang="0">
                <a:pos x="T4" y="T5"/>
              </a:cxn>
              <a:cxn ang="0">
                <a:pos x="T6" y="T7"/>
              </a:cxn>
              <a:cxn ang="0">
                <a:pos x="T8" y="T9"/>
              </a:cxn>
              <a:cxn ang="0">
                <a:pos x="T10" y="T11"/>
              </a:cxn>
            </a:cxnLst>
            <a:rect l="0" t="0" r="r" b="b"/>
            <a:pathLst>
              <a:path w="1195" h="2389">
                <a:moveTo>
                  <a:pt x="1194" y="2388"/>
                </a:moveTo>
                <a:lnTo>
                  <a:pt x="1194" y="2388"/>
                </a:lnTo>
                <a:cubicBezTo>
                  <a:pt x="535" y="2388"/>
                  <a:pt x="0" y="1853"/>
                  <a:pt x="0" y="1194"/>
                </a:cubicBezTo>
                <a:lnTo>
                  <a:pt x="0" y="1194"/>
                </a:lnTo>
                <a:cubicBezTo>
                  <a:pt x="0" y="535"/>
                  <a:pt x="535" y="0"/>
                  <a:pt x="1194" y="0"/>
                </a:cubicBezTo>
                <a:lnTo>
                  <a:pt x="1194" y="2388"/>
                </a:lnTo>
              </a:path>
            </a:pathLst>
          </a:custGeom>
          <a:solidFill>
            <a:schemeClr val="accent2"/>
          </a:solidFill>
          <a:ln>
            <a:noFill/>
          </a:ln>
          <a:effectLst/>
        </p:spPr>
        <p:txBody>
          <a:bodyPr wrap="none" anchor="ctr"/>
          <a:lstStyle/>
          <a:p>
            <a:endParaRPr lang="en-US" sz="3266" dirty="0">
              <a:latin typeface="Open Sans Light" panose="020B0306030504020204" pitchFamily="34" charset="0"/>
            </a:endParaRPr>
          </a:p>
        </p:txBody>
      </p:sp>
      <p:sp>
        <p:nvSpPr>
          <p:cNvPr id="18" name="TextBox 21">
            <a:extLst>
              <a:ext uri="{FF2B5EF4-FFF2-40B4-BE49-F238E27FC236}">
                <a16:creationId xmlns:a16="http://schemas.microsoft.com/office/drawing/2014/main" id="{EED0BD1C-BB58-45A8-80DA-294A9AEBC031}"/>
              </a:ext>
            </a:extLst>
          </p:cNvPr>
          <p:cNvSpPr txBox="1"/>
          <p:nvPr/>
        </p:nvSpPr>
        <p:spPr>
          <a:xfrm>
            <a:off x="4027595" y="1348322"/>
            <a:ext cx="692818" cy="1154162"/>
          </a:xfrm>
          <a:prstGeom prst="rect">
            <a:avLst/>
          </a:prstGeom>
          <a:noFill/>
        </p:spPr>
        <p:txBody>
          <a:bodyPr wrap="none" rtlCol="0" anchor="ctr">
            <a:spAutoFit/>
          </a:bodyPr>
          <a:lstStyle/>
          <a:p>
            <a:pPr algn="r"/>
            <a:r>
              <a:rPr lang="en-US" sz="6900" b="1" dirty="0">
                <a:solidFill>
                  <a:schemeClr val="accent2">
                    <a:lumMod val="50000"/>
                  </a:schemeClr>
                </a:solidFill>
                <a:latin typeface="Poppins SemiBold" pitchFamily="2" charset="77"/>
                <a:ea typeface="League Spartan" charset="0"/>
                <a:cs typeface="Poppins SemiBold" pitchFamily="2" charset="77"/>
              </a:rPr>
              <a:t>2</a:t>
            </a:r>
          </a:p>
        </p:txBody>
      </p:sp>
      <p:sp>
        <p:nvSpPr>
          <p:cNvPr id="25" name="Subtitle 2">
            <a:extLst>
              <a:ext uri="{FF2B5EF4-FFF2-40B4-BE49-F238E27FC236}">
                <a16:creationId xmlns:a16="http://schemas.microsoft.com/office/drawing/2014/main" id="{1FFD9365-C691-452E-B625-5E86CD0A3EE2}"/>
              </a:ext>
            </a:extLst>
          </p:cNvPr>
          <p:cNvSpPr txBox="1">
            <a:spLocks/>
          </p:cNvSpPr>
          <p:nvPr/>
        </p:nvSpPr>
        <p:spPr>
          <a:xfrm>
            <a:off x="4774744" y="1784546"/>
            <a:ext cx="2113145" cy="10156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kern="0" dirty="0" smtClean="0">
                <a:solidFill>
                  <a:schemeClr val="tx1"/>
                </a:solidFill>
                <a:latin typeface="Calibri"/>
                <a:ea typeface="Calibri"/>
                <a:cs typeface="Calibri"/>
                <a:sym typeface="Calibri"/>
              </a:rPr>
              <a:t>  INTERES </a:t>
            </a:r>
          </a:p>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 </a:t>
            </a:r>
            <a:r>
              <a:rPr lang="es-CO" sz="1400" b="1" kern="0" dirty="0" smtClean="0">
                <a:solidFill>
                  <a:schemeClr val="tx1"/>
                </a:solidFill>
                <a:latin typeface="Calibri"/>
                <a:ea typeface="Calibri"/>
                <a:cs typeface="Calibri"/>
                <a:sym typeface="Calibri"/>
              </a:rPr>
              <a:t>               GENERAL</a:t>
            </a:r>
            <a:r>
              <a:rPr lang="es-CO" sz="1400" b="1" kern="0" dirty="0">
                <a:solidFill>
                  <a:schemeClr val="tx1"/>
                </a:solidFill>
                <a:latin typeface="Calibri"/>
                <a:ea typeface="Calibri"/>
                <a:cs typeface="Calibri"/>
                <a:sym typeface="Calibri"/>
              </a:rPr>
              <a:t>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kern="0" dirty="0" smtClean="0">
                <a:solidFill>
                  <a:schemeClr val="tx1"/>
                </a:solidFill>
                <a:latin typeface="Calibri"/>
                <a:ea typeface="Calibri"/>
                <a:cs typeface="Calibri"/>
                <a:sym typeface="Calibri"/>
              </a:rPr>
              <a:t>     </a:t>
            </a:r>
            <a:r>
              <a:rPr lang="es-CO" sz="1400" kern="0" dirty="0" smtClean="0">
                <a:solidFill>
                  <a:schemeClr val="tx1"/>
                </a:solidFill>
                <a:latin typeface="Calibri"/>
                <a:ea typeface="Calibri"/>
                <a:cs typeface="Calibri"/>
                <a:sym typeface="Calibri"/>
              </a:rPr>
              <a:t>   </a:t>
            </a:r>
            <a:r>
              <a:rPr lang="es-CO" sz="1400" b="1" kern="0" dirty="0" smtClean="0">
                <a:solidFill>
                  <a:schemeClr val="tx1"/>
                </a:solidFill>
                <a:latin typeface="Calibri"/>
                <a:ea typeface="Calibri"/>
                <a:cs typeface="Calibri"/>
                <a:sym typeface="Calibri"/>
              </a:rPr>
              <a:t>162</a:t>
            </a:r>
            <a:r>
              <a:rPr lang="es-CO" sz="1400" b="1" dirty="0" smtClean="0"/>
              <a:t>  </a:t>
            </a:r>
            <a:r>
              <a:rPr lang="es-CO" sz="1400" b="1" kern="0" dirty="0">
                <a:solidFill>
                  <a:schemeClr val="tx1"/>
                </a:solidFill>
                <a:latin typeface="Calibri"/>
                <a:ea typeface="Calibri"/>
                <a:cs typeface="Calibri"/>
                <a:sym typeface="Calibri"/>
              </a:rPr>
              <a:t>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dirty="0" smtClean="0">
                <a:solidFill>
                  <a:srgbClr val="000000"/>
                </a:solidFill>
                <a:latin typeface="Arial" panose="020B0604020202020204" pitchFamily="34" charset="0"/>
              </a:rPr>
              <a:t>     57%</a:t>
            </a:r>
            <a:r>
              <a:rPr lang="es-CO" sz="1400" b="1" dirty="0" smtClean="0"/>
              <a:t>   </a:t>
            </a:r>
            <a:endParaRPr lang="es-CO" sz="1400" b="1" kern="0" dirty="0">
              <a:solidFill>
                <a:schemeClr val="tx1"/>
              </a:solidFill>
              <a:latin typeface="Calibri"/>
              <a:ea typeface="Calibri"/>
              <a:cs typeface="Calibri"/>
              <a:sym typeface="Calibri"/>
            </a:endParaRPr>
          </a:p>
        </p:txBody>
      </p:sp>
      <p:grpSp>
        <p:nvGrpSpPr>
          <p:cNvPr id="28" name="Grupo 27"/>
          <p:cNvGrpSpPr/>
          <p:nvPr/>
        </p:nvGrpSpPr>
        <p:grpSpPr>
          <a:xfrm>
            <a:off x="7345514" y="1169669"/>
            <a:ext cx="3171328" cy="1716761"/>
            <a:chOff x="7932443" y="1668904"/>
            <a:chExt cx="3171328" cy="1716761"/>
          </a:xfrm>
        </p:grpSpPr>
        <p:sp>
          <p:nvSpPr>
            <p:cNvPr id="6" name="Freeform 7">
              <a:extLst>
                <a:ext uri="{FF2B5EF4-FFF2-40B4-BE49-F238E27FC236}">
                  <a16:creationId xmlns:a16="http://schemas.microsoft.com/office/drawing/2014/main" id="{4E8EA2AD-9D73-4D17-BC66-15AAC41E61D0}"/>
                </a:ext>
              </a:extLst>
            </p:cNvPr>
            <p:cNvSpPr>
              <a:spLocks noChangeArrowheads="1"/>
            </p:cNvSpPr>
            <p:nvPr/>
          </p:nvSpPr>
          <p:spPr bwMode="auto">
            <a:xfrm>
              <a:off x="8681500" y="1668904"/>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0FC6F0CB-2C07-4833-9AF5-74B0B1B94BD1}"/>
                </a:ext>
              </a:extLst>
            </p:cNvPr>
            <p:cNvSpPr>
              <a:spLocks noChangeArrowheads="1"/>
            </p:cNvSpPr>
            <p:nvPr/>
          </p:nvSpPr>
          <p:spPr bwMode="auto">
            <a:xfrm>
              <a:off x="7966240" y="1917832"/>
              <a:ext cx="728628" cy="1099448"/>
            </a:xfrm>
            <a:custGeom>
              <a:avLst/>
              <a:gdLst>
                <a:gd name="T0" fmla="*/ 1481 w 1482"/>
                <a:gd name="T1" fmla="*/ 2174 h 2237"/>
                <a:gd name="T2" fmla="*/ 1481 w 1482"/>
                <a:gd name="T3" fmla="*/ 2174 h 2237"/>
                <a:gd name="T4" fmla="*/ 1118 w 1482"/>
                <a:gd name="T5" fmla="*/ 2236 h 2237"/>
                <a:gd name="T6" fmla="*/ 1118 w 1482"/>
                <a:gd name="T7" fmla="*/ 2236 h 2237"/>
                <a:gd name="T8" fmla="*/ 0 w 1482"/>
                <a:gd name="T9" fmla="*/ 1118 h 2237"/>
                <a:gd name="T10" fmla="*/ 0 w 1482"/>
                <a:gd name="T11" fmla="*/ 1118 h 2237"/>
                <a:gd name="T12" fmla="*/ 1118 w 1482"/>
                <a:gd name="T13" fmla="*/ 0 h 2237"/>
                <a:gd name="T14" fmla="*/ 1118 w 1482"/>
                <a:gd name="T15" fmla="*/ 0 h 2237"/>
                <a:gd name="T16" fmla="*/ 1481 w 1482"/>
                <a:gd name="T17" fmla="*/ 60 h 2237"/>
                <a:gd name="T18" fmla="*/ 1481 w 1482"/>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2237">
                  <a:moveTo>
                    <a:pt x="1481" y="2174"/>
                  </a:moveTo>
                  <a:lnTo>
                    <a:pt x="1481" y="2174"/>
                  </a:lnTo>
                  <a:cubicBezTo>
                    <a:pt x="1367" y="2214"/>
                    <a:pt x="1243" y="2236"/>
                    <a:pt x="1118" y="2236"/>
                  </a:cubicBezTo>
                  <a:lnTo>
                    <a:pt x="1118" y="2236"/>
                  </a:lnTo>
                  <a:cubicBezTo>
                    <a:pt x="500" y="2236"/>
                    <a:pt x="0" y="1735"/>
                    <a:pt x="0" y="1118"/>
                  </a:cubicBezTo>
                  <a:lnTo>
                    <a:pt x="0" y="1118"/>
                  </a:lnTo>
                  <a:cubicBezTo>
                    <a:pt x="0" y="500"/>
                    <a:pt x="500" y="0"/>
                    <a:pt x="1118" y="0"/>
                  </a:cubicBezTo>
                  <a:lnTo>
                    <a:pt x="1118" y="0"/>
                  </a:lnTo>
                  <a:cubicBezTo>
                    <a:pt x="1245" y="0"/>
                    <a:pt x="1368" y="21"/>
                    <a:pt x="1481" y="60"/>
                  </a:cubicBezTo>
                  <a:lnTo>
                    <a:pt x="1481" y="2174"/>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20" name="TextBox 23">
              <a:extLst>
                <a:ext uri="{FF2B5EF4-FFF2-40B4-BE49-F238E27FC236}">
                  <a16:creationId xmlns:a16="http://schemas.microsoft.com/office/drawing/2014/main" id="{E1B19456-24B4-409B-921B-885C6B1E9723}"/>
                </a:ext>
              </a:extLst>
            </p:cNvPr>
            <p:cNvSpPr txBox="1"/>
            <p:nvPr/>
          </p:nvSpPr>
          <p:spPr>
            <a:xfrm>
              <a:off x="7932443" y="1958989"/>
              <a:ext cx="715260" cy="1154162"/>
            </a:xfrm>
            <a:prstGeom prst="rect">
              <a:avLst/>
            </a:prstGeom>
            <a:noFill/>
          </p:spPr>
          <p:txBody>
            <a:bodyPr wrap="none" rtlCol="0" anchor="ctr">
              <a:spAutoFit/>
            </a:bodyPr>
            <a:lstStyle/>
            <a:p>
              <a:pPr algn="r"/>
              <a:r>
                <a:rPr lang="en-US" sz="6900" b="1" dirty="0">
                  <a:solidFill>
                    <a:schemeClr val="accent3">
                      <a:lumMod val="50000"/>
                    </a:schemeClr>
                  </a:solidFill>
                  <a:latin typeface="Poppins SemiBold" pitchFamily="2" charset="77"/>
                  <a:ea typeface="League Spartan" charset="0"/>
                  <a:cs typeface="Poppins SemiBold" pitchFamily="2" charset="77"/>
                </a:rPr>
                <a:t>3</a:t>
              </a:r>
            </a:p>
          </p:txBody>
        </p:sp>
        <p:sp>
          <p:nvSpPr>
            <p:cNvPr id="27" name="Subtitle 2">
              <a:extLst>
                <a:ext uri="{FF2B5EF4-FFF2-40B4-BE49-F238E27FC236}">
                  <a16:creationId xmlns:a16="http://schemas.microsoft.com/office/drawing/2014/main" id="{3B9CA683-ADE5-4933-863E-5D36955C4BB2}"/>
                </a:ext>
              </a:extLst>
            </p:cNvPr>
            <p:cNvSpPr txBox="1">
              <a:spLocks/>
            </p:cNvSpPr>
            <p:nvPr/>
          </p:nvSpPr>
          <p:spPr>
            <a:xfrm>
              <a:off x="8852867" y="2230866"/>
              <a:ext cx="2250904" cy="6555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   </a:t>
              </a:r>
              <a:r>
                <a:rPr lang="es-ES" sz="1400" b="1" kern="0" dirty="0" smtClean="0">
                  <a:solidFill>
                    <a:schemeClr val="tx1"/>
                  </a:solidFill>
                  <a:latin typeface="Calibri"/>
                  <a:ea typeface="Calibri"/>
                  <a:cs typeface="Calibri"/>
                  <a:sym typeface="Calibri"/>
                </a:rPr>
                <a:t>QUEJAS </a:t>
              </a:r>
              <a:r>
                <a:rPr lang="es-ES" sz="1400" b="1" kern="0" dirty="0">
                  <a:solidFill>
                    <a:schemeClr val="tx1"/>
                  </a:solidFill>
                  <a:latin typeface="Calibri"/>
                  <a:ea typeface="Calibri"/>
                  <a:cs typeface="Calibri"/>
                  <a:sym typeface="Calibri"/>
                </a:rPr>
                <a:t>	</a:t>
              </a:r>
              <a:endParaRPr lang="es-ES"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400" b="1" kern="0" dirty="0" smtClean="0">
                  <a:solidFill>
                    <a:schemeClr val="tx1"/>
                  </a:solidFill>
                  <a:latin typeface="Calibri"/>
                  <a:ea typeface="Calibri"/>
                  <a:cs typeface="Calibri"/>
                  <a:sym typeface="Calibri"/>
                </a:rPr>
                <a:t>        0</a:t>
              </a:r>
              <a:r>
                <a:rPr lang="es-ES" sz="1400" b="1" kern="0" dirty="0">
                  <a:solidFill>
                    <a:schemeClr val="tx1"/>
                  </a:solidFill>
                  <a:latin typeface="Calibri"/>
                  <a:ea typeface="Calibri"/>
                  <a:cs typeface="Calibri"/>
                  <a:sym typeface="Calibri"/>
                </a:rPr>
                <a:t>	</a:t>
              </a:r>
              <a:endParaRPr lang="es-ES"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400" b="1" kern="0" dirty="0" smtClean="0">
                  <a:solidFill>
                    <a:schemeClr val="tx1"/>
                  </a:solidFill>
                  <a:latin typeface="Calibri"/>
                  <a:ea typeface="Calibri"/>
                  <a:cs typeface="Calibri"/>
                  <a:sym typeface="Calibri"/>
                </a:rPr>
                <a:t>0%</a:t>
              </a:r>
              <a:endParaRPr lang="es-ES" sz="1400" b="1" kern="0" dirty="0">
                <a:solidFill>
                  <a:schemeClr val="tx1"/>
                </a:solidFill>
                <a:latin typeface="Calibri"/>
                <a:ea typeface="Calibri"/>
                <a:cs typeface="Calibri"/>
                <a:sym typeface="Calibri"/>
              </a:endParaRPr>
            </a:p>
          </p:txBody>
        </p:sp>
      </p:grpSp>
      <p:grpSp>
        <p:nvGrpSpPr>
          <p:cNvPr id="30" name="Grupo 29"/>
          <p:cNvGrpSpPr/>
          <p:nvPr/>
        </p:nvGrpSpPr>
        <p:grpSpPr>
          <a:xfrm>
            <a:off x="608695" y="3010504"/>
            <a:ext cx="3144850" cy="1716762"/>
            <a:chOff x="955744" y="4448511"/>
            <a:chExt cx="3144850" cy="1716762"/>
          </a:xfrm>
        </p:grpSpPr>
        <p:sp>
          <p:nvSpPr>
            <p:cNvPr id="4" name="Freeform 10">
              <a:extLst>
                <a:ext uri="{FF2B5EF4-FFF2-40B4-BE49-F238E27FC236}">
                  <a16:creationId xmlns:a16="http://schemas.microsoft.com/office/drawing/2014/main" id="{A0FE4677-7FF2-478B-889A-FF67E6B8E9BF}"/>
                </a:ext>
              </a:extLst>
            </p:cNvPr>
            <p:cNvSpPr>
              <a:spLocks noChangeArrowheads="1"/>
            </p:cNvSpPr>
            <p:nvPr/>
          </p:nvSpPr>
          <p:spPr bwMode="auto">
            <a:xfrm>
              <a:off x="1691690" y="4448511"/>
              <a:ext cx="2408904" cy="1716762"/>
            </a:xfrm>
            <a:prstGeom prst="rect">
              <a:avLst/>
            </a:prstGeom>
            <a:solidFill>
              <a:schemeClr val="bg1">
                <a:lumMod val="95000"/>
              </a:schemeClr>
            </a:solidFill>
            <a:ln>
              <a:noFill/>
            </a:ln>
            <a:effectLst/>
          </p:spPr>
          <p:txBody>
            <a:bodyPr wrap="none" anchor="ctr"/>
            <a:lstStyle/>
            <a:p>
              <a:endParaRPr lang="en-US" sz="1600" dirty="0">
                <a:solidFill>
                  <a:schemeClr val="tx1"/>
                </a:solidFill>
                <a:latin typeface="Open Sans Light" panose="020B0306030504020204" pitchFamily="34" charset="0"/>
              </a:endParaRPr>
            </a:p>
          </p:txBody>
        </p:sp>
        <p:sp>
          <p:nvSpPr>
            <p:cNvPr id="5" name="Freeform 12">
              <a:extLst>
                <a:ext uri="{FF2B5EF4-FFF2-40B4-BE49-F238E27FC236}">
                  <a16:creationId xmlns:a16="http://schemas.microsoft.com/office/drawing/2014/main" id="{2AE75B3E-B8B8-4401-B6FD-505A943F388D}"/>
                </a:ext>
              </a:extLst>
            </p:cNvPr>
            <p:cNvSpPr>
              <a:spLocks noChangeArrowheads="1"/>
            </p:cNvSpPr>
            <p:nvPr/>
          </p:nvSpPr>
          <p:spPr bwMode="auto">
            <a:xfrm>
              <a:off x="975227" y="4585902"/>
              <a:ext cx="730797" cy="1099446"/>
            </a:xfrm>
            <a:custGeom>
              <a:avLst/>
              <a:gdLst>
                <a:gd name="T0" fmla="*/ 1483 w 1484"/>
                <a:gd name="T1" fmla="*/ 2174 h 2237"/>
                <a:gd name="T2" fmla="*/ 1483 w 1484"/>
                <a:gd name="T3" fmla="*/ 2174 h 2237"/>
                <a:gd name="T4" fmla="*/ 1118 w 1484"/>
                <a:gd name="T5" fmla="*/ 2236 h 2237"/>
                <a:gd name="T6" fmla="*/ 1118 w 1484"/>
                <a:gd name="T7" fmla="*/ 2236 h 2237"/>
                <a:gd name="T8" fmla="*/ 0 w 1484"/>
                <a:gd name="T9" fmla="*/ 1117 h 2237"/>
                <a:gd name="T10" fmla="*/ 0 w 1484"/>
                <a:gd name="T11" fmla="*/ 1117 h 2237"/>
                <a:gd name="T12" fmla="*/ 1118 w 1484"/>
                <a:gd name="T13" fmla="*/ 0 h 2237"/>
                <a:gd name="T14" fmla="*/ 1118 w 1484"/>
                <a:gd name="T15" fmla="*/ 0 h 2237"/>
                <a:gd name="T16" fmla="*/ 1482 w 1484"/>
                <a:gd name="T17" fmla="*/ 60 h 2237"/>
                <a:gd name="T18" fmla="*/ 1483 w 1484"/>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4" h="2237">
                  <a:moveTo>
                    <a:pt x="1483" y="2174"/>
                  </a:moveTo>
                  <a:lnTo>
                    <a:pt x="1483" y="2174"/>
                  </a:lnTo>
                  <a:cubicBezTo>
                    <a:pt x="1367" y="2213"/>
                    <a:pt x="1244" y="2236"/>
                    <a:pt x="1118" y="2236"/>
                  </a:cubicBezTo>
                  <a:lnTo>
                    <a:pt x="1118" y="2236"/>
                  </a:lnTo>
                  <a:cubicBezTo>
                    <a:pt x="501" y="2236"/>
                    <a:pt x="0" y="1735"/>
                    <a:pt x="0" y="1117"/>
                  </a:cubicBezTo>
                  <a:lnTo>
                    <a:pt x="0" y="1117"/>
                  </a:lnTo>
                  <a:cubicBezTo>
                    <a:pt x="0" y="499"/>
                    <a:pt x="501" y="0"/>
                    <a:pt x="1118" y="0"/>
                  </a:cubicBezTo>
                  <a:lnTo>
                    <a:pt x="1118" y="0"/>
                  </a:lnTo>
                  <a:cubicBezTo>
                    <a:pt x="1246" y="0"/>
                    <a:pt x="1368" y="20"/>
                    <a:pt x="1482" y="60"/>
                  </a:cubicBezTo>
                  <a:lnTo>
                    <a:pt x="1483" y="2174"/>
                  </a:lnTo>
                </a:path>
              </a:pathLst>
            </a:custGeom>
            <a:solidFill>
              <a:schemeClr val="accent4"/>
            </a:solidFill>
            <a:ln>
              <a:noFill/>
            </a:ln>
            <a:effectLst/>
          </p:spPr>
          <p:txBody>
            <a:bodyPr wrap="none" anchor="ctr"/>
            <a:lstStyle/>
            <a:p>
              <a:endParaRPr lang="en-US" sz="3266" dirty="0">
                <a:latin typeface="Open Sans Light" panose="020B0306030504020204" pitchFamily="34" charset="0"/>
              </a:endParaRPr>
            </a:p>
          </p:txBody>
        </p:sp>
        <p:sp>
          <p:nvSpPr>
            <p:cNvPr id="17" name="TextBox 20">
              <a:extLst>
                <a:ext uri="{FF2B5EF4-FFF2-40B4-BE49-F238E27FC236}">
                  <a16:creationId xmlns:a16="http://schemas.microsoft.com/office/drawing/2014/main" id="{ADF34DC6-B348-43B3-A58D-59BEF752D813}"/>
                </a:ext>
              </a:extLst>
            </p:cNvPr>
            <p:cNvSpPr txBox="1"/>
            <p:nvPr/>
          </p:nvSpPr>
          <p:spPr>
            <a:xfrm>
              <a:off x="955744" y="4568222"/>
              <a:ext cx="769763" cy="1154162"/>
            </a:xfrm>
            <a:prstGeom prst="rect">
              <a:avLst/>
            </a:prstGeom>
            <a:noFill/>
          </p:spPr>
          <p:txBody>
            <a:bodyPr wrap="none" rtlCol="0" anchor="ctr">
              <a:spAutoFit/>
            </a:bodyPr>
            <a:lstStyle/>
            <a:p>
              <a:pPr algn="r"/>
              <a:r>
                <a:rPr lang="en-US" sz="6900" b="1" dirty="0">
                  <a:solidFill>
                    <a:schemeClr val="accent4">
                      <a:lumMod val="50000"/>
                    </a:schemeClr>
                  </a:solidFill>
                  <a:latin typeface="Poppins SemiBold" pitchFamily="2" charset="77"/>
                  <a:ea typeface="League Spartan" charset="0"/>
                  <a:cs typeface="Poppins SemiBold" pitchFamily="2" charset="77"/>
                </a:rPr>
                <a:t>4</a:t>
              </a:r>
            </a:p>
          </p:txBody>
        </p:sp>
        <p:sp>
          <p:nvSpPr>
            <p:cNvPr id="29" name="Subtitle 2">
              <a:extLst>
                <a:ext uri="{FF2B5EF4-FFF2-40B4-BE49-F238E27FC236}">
                  <a16:creationId xmlns:a16="http://schemas.microsoft.com/office/drawing/2014/main" id="{100BD07C-5F6D-496F-B6C6-97C6D42CB4DD}"/>
                </a:ext>
              </a:extLst>
            </p:cNvPr>
            <p:cNvSpPr txBox="1">
              <a:spLocks/>
            </p:cNvSpPr>
            <p:nvPr/>
          </p:nvSpPr>
          <p:spPr>
            <a:xfrm>
              <a:off x="1813543" y="4695930"/>
              <a:ext cx="2235452"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RECLAMOS</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a:t>
              </a:r>
              <a:r>
                <a:rPr lang="es-CO" sz="1600" b="1" kern="0" dirty="0" smtClean="0">
                  <a:solidFill>
                    <a:schemeClr val="tx1"/>
                  </a:solidFill>
                  <a:latin typeface="Calibri"/>
                  <a:ea typeface="Calibri"/>
                  <a:cs typeface="Calibri"/>
                  <a:sym typeface="Calibri"/>
                </a:rPr>
                <a:t> 9</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3%</a:t>
              </a:r>
              <a:endParaRPr lang="es-CO" sz="1600" b="1" kern="0" dirty="0">
                <a:solidFill>
                  <a:schemeClr val="tx1"/>
                </a:solidFill>
                <a:latin typeface="Calibri"/>
                <a:ea typeface="Calibri"/>
                <a:cs typeface="Calibri"/>
                <a:sym typeface="Calibri"/>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2" name="Grupo 31"/>
          <p:cNvGrpSpPr/>
          <p:nvPr/>
        </p:nvGrpSpPr>
        <p:grpSpPr>
          <a:xfrm>
            <a:off x="3886687" y="3032955"/>
            <a:ext cx="3132458" cy="1716762"/>
            <a:chOff x="4335949" y="4448511"/>
            <a:chExt cx="3132458" cy="1716762"/>
          </a:xfrm>
        </p:grpSpPr>
        <p:sp>
          <p:nvSpPr>
            <p:cNvPr id="12" name="Freeform 16">
              <a:extLst>
                <a:ext uri="{FF2B5EF4-FFF2-40B4-BE49-F238E27FC236}">
                  <a16:creationId xmlns:a16="http://schemas.microsoft.com/office/drawing/2014/main" id="{CD1CF841-6204-43DD-9919-89156C7F93A5}"/>
                </a:ext>
              </a:extLst>
            </p:cNvPr>
            <p:cNvSpPr>
              <a:spLocks noChangeArrowheads="1"/>
            </p:cNvSpPr>
            <p:nvPr/>
          </p:nvSpPr>
          <p:spPr bwMode="auto">
            <a:xfrm>
              <a:off x="5046429" y="4448511"/>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3" name="Freeform 18">
              <a:extLst>
                <a:ext uri="{FF2B5EF4-FFF2-40B4-BE49-F238E27FC236}">
                  <a16:creationId xmlns:a16="http://schemas.microsoft.com/office/drawing/2014/main" id="{6D3F9F80-C3B2-4D13-9DDE-23F1EA751D56}"/>
                </a:ext>
              </a:extLst>
            </p:cNvPr>
            <p:cNvSpPr>
              <a:spLocks noChangeArrowheads="1"/>
            </p:cNvSpPr>
            <p:nvPr/>
          </p:nvSpPr>
          <p:spPr bwMode="auto">
            <a:xfrm>
              <a:off x="4335949" y="4725443"/>
              <a:ext cx="830548" cy="1105952"/>
            </a:xfrm>
            <a:custGeom>
              <a:avLst/>
              <a:gdLst>
                <a:gd name="T0" fmla="*/ 1686 w 1687"/>
                <a:gd name="T1" fmla="*/ 2094 h 2247"/>
                <a:gd name="T2" fmla="*/ 1686 w 1687"/>
                <a:gd name="T3" fmla="*/ 2094 h 2247"/>
                <a:gd name="T4" fmla="*/ 1123 w 1687"/>
                <a:gd name="T5" fmla="*/ 2246 h 2247"/>
                <a:gd name="T6" fmla="*/ 1123 w 1687"/>
                <a:gd name="T7" fmla="*/ 2246 h 2247"/>
                <a:gd name="T8" fmla="*/ 0 w 1687"/>
                <a:gd name="T9" fmla="*/ 1123 h 2247"/>
                <a:gd name="T10" fmla="*/ 0 w 1687"/>
                <a:gd name="T11" fmla="*/ 1123 h 2247"/>
                <a:gd name="T12" fmla="*/ 1123 w 1687"/>
                <a:gd name="T13" fmla="*/ 0 h 2247"/>
                <a:gd name="T14" fmla="*/ 1123 w 1687"/>
                <a:gd name="T15" fmla="*/ 0 h 2247"/>
                <a:gd name="T16" fmla="*/ 1686 w 1687"/>
                <a:gd name="T17" fmla="*/ 151 h 2247"/>
                <a:gd name="T18" fmla="*/ 1686 w 1687"/>
                <a:gd name="T19" fmla="*/ 2094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7" h="2247">
                  <a:moveTo>
                    <a:pt x="1686" y="2094"/>
                  </a:moveTo>
                  <a:lnTo>
                    <a:pt x="1686" y="2094"/>
                  </a:lnTo>
                  <a:cubicBezTo>
                    <a:pt x="1522" y="2188"/>
                    <a:pt x="1325" y="2246"/>
                    <a:pt x="1123" y="2246"/>
                  </a:cubicBezTo>
                  <a:lnTo>
                    <a:pt x="1123" y="2246"/>
                  </a:lnTo>
                  <a:cubicBezTo>
                    <a:pt x="503" y="2246"/>
                    <a:pt x="0" y="1743"/>
                    <a:pt x="0" y="1123"/>
                  </a:cubicBezTo>
                  <a:lnTo>
                    <a:pt x="0" y="1123"/>
                  </a:lnTo>
                  <a:cubicBezTo>
                    <a:pt x="0" y="503"/>
                    <a:pt x="503" y="0"/>
                    <a:pt x="1123" y="0"/>
                  </a:cubicBezTo>
                  <a:lnTo>
                    <a:pt x="1123" y="0"/>
                  </a:lnTo>
                  <a:cubicBezTo>
                    <a:pt x="1328" y="0"/>
                    <a:pt x="1521" y="55"/>
                    <a:pt x="1686" y="151"/>
                  </a:cubicBezTo>
                  <a:lnTo>
                    <a:pt x="1686" y="2094"/>
                  </a:lnTo>
                </a:path>
              </a:pathLst>
            </a:custGeom>
            <a:solidFill>
              <a:schemeClr val="accent5"/>
            </a:solidFill>
            <a:ln>
              <a:noFill/>
            </a:ln>
            <a:effectLst/>
          </p:spPr>
          <p:txBody>
            <a:bodyPr wrap="none" anchor="ctr"/>
            <a:lstStyle/>
            <a:p>
              <a:endParaRPr lang="en-US" sz="3266" dirty="0">
                <a:latin typeface="Open Sans Light" panose="020B0306030504020204" pitchFamily="34" charset="0"/>
              </a:endParaRPr>
            </a:p>
          </p:txBody>
        </p:sp>
        <p:sp>
          <p:nvSpPr>
            <p:cNvPr id="19" name="TextBox 22">
              <a:extLst>
                <a:ext uri="{FF2B5EF4-FFF2-40B4-BE49-F238E27FC236}">
                  <a16:creationId xmlns:a16="http://schemas.microsoft.com/office/drawing/2014/main" id="{82287C18-F7CC-43B1-AE12-8B04FD860A8B}"/>
                </a:ext>
              </a:extLst>
            </p:cNvPr>
            <p:cNvSpPr txBox="1"/>
            <p:nvPr/>
          </p:nvSpPr>
          <p:spPr>
            <a:xfrm>
              <a:off x="4355571" y="4729811"/>
              <a:ext cx="753732" cy="1154162"/>
            </a:xfrm>
            <a:prstGeom prst="rect">
              <a:avLst/>
            </a:prstGeom>
            <a:noFill/>
          </p:spPr>
          <p:txBody>
            <a:bodyPr wrap="none" rtlCol="0" anchor="ctr">
              <a:spAutoFit/>
            </a:bodyPr>
            <a:lstStyle/>
            <a:p>
              <a:pPr algn="r"/>
              <a:r>
                <a:rPr lang="en-US" sz="6900" b="1" dirty="0">
                  <a:solidFill>
                    <a:schemeClr val="accent5">
                      <a:lumMod val="50000"/>
                    </a:schemeClr>
                  </a:solidFill>
                  <a:latin typeface="Poppins SemiBold" pitchFamily="2" charset="77"/>
                  <a:ea typeface="League Spartan" charset="0"/>
                  <a:cs typeface="Poppins SemiBold" pitchFamily="2" charset="77"/>
                </a:rPr>
                <a:t>5</a:t>
              </a:r>
            </a:p>
          </p:txBody>
        </p:sp>
        <p:sp>
          <p:nvSpPr>
            <p:cNvPr id="31" name="Subtitle 2">
              <a:extLst>
                <a:ext uri="{FF2B5EF4-FFF2-40B4-BE49-F238E27FC236}">
                  <a16:creationId xmlns:a16="http://schemas.microsoft.com/office/drawing/2014/main" id="{0C03989B-C1DB-4F9F-983A-B4F94031C634}"/>
                </a:ext>
              </a:extLst>
            </p:cNvPr>
            <p:cNvSpPr txBox="1">
              <a:spLocks/>
            </p:cNvSpPr>
            <p:nvPr/>
          </p:nvSpPr>
          <p:spPr>
            <a:xfrm>
              <a:off x="5290914" y="4914081"/>
              <a:ext cx="2177493"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           SUGERENCIAS </a:t>
              </a:r>
              <a:r>
                <a:rPr lang="es-ES" sz="1600" b="1" kern="0" dirty="0">
                  <a:solidFill>
                    <a:schemeClr val="tx1"/>
                  </a:solidFill>
                  <a:latin typeface="Calibri"/>
                  <a:ea typeface="Calibri"/>
                  <a:cs typeface="Calibri"/>
                  <a:sym typeface="Calibri"/>
                </a:rPr>
                <a:t>	</a:t>
              </a:r>
              <a:endParaRPr lang="es-ES"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600" b="1" kern="0" dirty="0">
                  <a:solidFill>
                    <a:schemeClr val="tx1"/>
                  </a:solidFill>
                  <a:latin typeface="Calibri"/>
                  <a:ea typeface="Calibri"/>
                  <a:cs typeface="Calibri"/>
                  <a:sym typeface="Calibri"/>
                </a:rPr>
                <a:t> </a:t>
              </a:r>
              <a:r>
                <a:rPr lang="es-ES" sz="1600" b="1" kern="0" dirty="0" smtClean="0">
                  <a:solidFill>
                    <a:schemeClr val="tx1"/>
                  </a:solidFill>
                  <a:latin typeface="Calibri"/>
                  <a:ea typeface="Calibri"/>
                  <a:cs typeface="Calibri"/>
                  <a:sym typeface="Calibri"/>
                </a:rPr>
                <a:t>      0</a:t>
              </a:r>
              <a:r>
                <a:rPr lang="es-ES" sz="1600" b="1" kern="0" dirty="0">
                  <a:solidFill>
                    <a:schemeClr val="tx1"/>
                  </a:solidFill>
                  <a:latin typeface="Calibri"/>
                  <a:ea typeface="Calibri"/>
                  <a:cs typeface="Calibri"/>
                  <a:sym typeface="Calibri"/>
                </a:rPr>
                <a:t>	</a:t>
              </a:r>
              <a:endParaRPr lang="es-ES"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0</a:t>
              </a:r>
              <a:r>
                <a:rPr lang="es-ES" sz="1600" b="1" kern="0" dirty="0">
                  <a:solidFill>
                    <a:schemeClr val="tx1"/>
                  </a:solidFill>
                  <a:latin typeface="Calibri"/>
                  <a:ea typeface="Calibri"/>
                  <a:cs typeface="Calibri"/>
                  <a:sym typeface="Calibri"/>
                </a:rPr>
                <a:t>%</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ES"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4" name="Grupo 33"/>
          <p:cNvGrpSpPr/>
          <p:nvPr/>
        </p:nvGrpSpPr>
        <p:grpSpPr>
          <a:xfrm>
            <a:off x="7466283" y="3065083"/>
            <a:ext cx="3037192" cy="1716762"/>
            <a:chOff x="8025767" y="4253200"/>
            <a:chExt cx="3037192" cy="1716762"/>
          </a:xfrm>
        </p:grpSpPr>
        <p:sp>
          <p:nvSpPr>
            <p:cNvPr id="8"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9"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21" name="TextBox 24">
              <a:extLst>
                <a:ext uri="{FF2B5EF4-FFF2-40B4-BE49-F238E27FC236}">
                  <a16:creationId xmlns:a16="http://schemas.microsoft.com/office/drawing/2014/main" id="{D827597E-539D-43D6-96C4-34833E50796A}"/>
                </a:ext>
              </a:extLst>
            </p:cNvPr>
            <p:cNvSpPr txBox="1"/>
            <p:nvPr/>
          </p:nvSpPr>
          <p:spPr>
            <a:xfrm>
              <a:off x="8025767" y="4479921"/>
              <a:ext cx="750526"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6</a:t>
              </a:r>
            </a:p>
          </p:txBody>
        </p:sp>
        <p:sp>
          <p:nvSpPr>
            <p:cNvPr id="33" name="Subtitle 2">
              <a:extLst>
                <a:ext uri="{FF2B5EF4-FFF2-40B4-BE49-F238E27FC236}">
                  <a16:creationId xmlns:a16="http://schemas.microsoft.com/office/drawing/2014/main" id="{52B44FB7-F1BE-41D9-B389-B34CBDA72644}"/>
                </a:ext>
              </a:extLst>
            </p:cNvPr>
            <p:cNvSpPr txBox="1">
              <a:spLocks/>
            </p:cNvSpPr>
            <p:nvPr/>
          </p:nvSpPr>
          <p:spPr>
            <a:xfrm>
              <a:off x="8931178" y="4721675"/>
              <a:ext cx="1854658"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DENUNCIAS</a:t>
              </a: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0</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0</a:t>
              </a:r>
              <a:r>
                <a:rPr lang="es-CO" sz="1600" b="1" kern="0" dirty="0">
                  <a:solidFill>
                    <a:schemeClr val="tx1"/>
                  </a:solidFill>
                  <a:latin typeface="Calibri"/>
                  <a:ea typeface="Calibri"/>
                  <a:cs typeface="Calibri"/>
                  <a:sym typeface="Calibri"/>
                </a:rPr>
                <a:t>%</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5" name="Grupo 34"/>
          <p:cNvGrpSpPr/>
          <p:nvPr/>
        </p:nvGrpSpPr>
        <p:grpSpPr>
          <a:xfrm>
            <a:off x="746181" y="4781845"/>
            <a:ext cx="2955765" cy="1547497"/>
            <a:chOff x="8107194" y="4253200"/>
            <a:chExt cx="2955765" cy="1716762"/>
          </a:xfrm>
        </p:grpSpPr>
        <p:sp>
          <p:nvSpPr>
            <p:cNvPr id="36"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7"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38" name="TextBox 24">
              <a:extLst>
                <a:ext uri="{FF2B5EF4-FFF2-40B4-BE49-F238E27FC236}">
                  <a16:creationId xmlns:a16="http://schemas.microsoft.com/office/drawing/2014/main" id="{D827597E-539D-43D6-96C4-34833E50796A}"/>
                </a:ext>
              </a:extLst>
            </p:cNvPr>
            <p:cNvSpPr txBox="1"/>
            <p:nvPr/>
          </p:nvSpPr>
          <p:spPr>
            <a:xfrm>
              <a:off x="8107519" y="4479921"/>
              <a:ext cx="668774"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7</a:t>
              </a:r>
            </a:p>
          </p:txBody>
        </p:sp>
        <p:sp>
          <p:nvSpPr>
            <p:cNvPr id="39" name="Subtitle 2">
              <a:extLst>
                <a:ext uri="{FF2B5EF4-FFF2-40B4-BE49-F238E27FC236}">
                  <a16:creationId xmlns:a16="http://schemas.microsoft.com/office/drawing/2014/main" id="{52B44FB7-F1BE-41D9-B389-B34CBDA72644}"/>
                </a:ext>
              </a:extLst>
            </p:cNvPr>
            <p:cNvSpPr txBox="1">
              <a:spLocks/>
            </p:cNvSpPr>
            <p:nvPr/>
          </p:nvSpPr>
          <p:spPr>
            <a:xfrm>
              <a:off x="8931178" y="4721674"/>
              <a:ext cx="1854658" cy="7887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OTRO</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dirty="0" smtClean="0">
                  <a:solidFill>
                    <a:srgbClr val="000000"/>
                  </a:solidFill>
                  <a:latin typeface="Calibri" panose="020F0502020204030204" pitchFamily="34" charset="0"/>
                </a:rPr>
                <a:t>38</a:t>
              </a:r>
              <a:r>
                <a:rPr lang="es-CO" sz="1600" b="1" dirty="0" smtClean="0"/>
                <a:t> </a:t>
              </a:r>
              <a:endParaRPr lang="es-CO" sz="1600" b="1" dirty="0" smtClean="0"/>
            </a:p>
            <a:p>
              <a:pPr lvl="0" defTabSz="914400">
                <a:lnSpc>
                  <a:spcPct val="90000"/>
                </a:lnSpc>
                <a:spcBef>
                  <a:spcPts val="0"/>
                </a:spcBef>
                <a:buClrTx/>
                <a:defRPr/>
              </a:pPr>
              <a:r>
                <a:rPr lang="es-CO" sz="1600" b="1" dirty="0" smtClean="0">
                  <a:solidFill>
                    <a:srgbClr val="000000"/>
                  </a:solidFill>
                  <a:latin typeface="Arial" panose="020B0604020202020204" pitchFamily="34" charset="0"/>
                </a:rPr>
                <a:t>   13%</a:t>
              </a:r>
              <a:r>
                <a:rPr lang="es-CO" sz="1600" b="1" dirty="0" smtClean="0"/>
                <a:t>  </a:t>
              </a: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pic>
        <p:nvPicPr>
          <p:cNvPr id="15" name="Imagen 14"/>
          <p:cNvPicPr>
            <a:picLocks noChangeAspect="1"/>
          </p:cNvPicPr>
          <p:nvPr/>
        </p:nvPicPr>
        <p:blipFill>
          <a:blip r:embed="rId2"/>
          <a:stretch>
            <a:fillRect/>
          </a:stretch>
        </p:blipFill>
        <p:spPr>
          <a:xfrm>
            <a:off x="5398133" y="4928136"/>
            <a:ext cx="1621012" cy="1484550"/>
          </a:xfrm>
          <a:prstGeom prst="rect">
            <a:avLst/>
          </a:prstGeom>
        </p:spPr>
      </p:pic>
    </p:spTree>
    <p:extLst>
      <p:ext uri="{BB962C8B-B14F-4D97-AF65-F5344CB8AC3E}">
        <p14:creationId xmlns:p14="http://schemas.microsoft.com/office/powerpoint/2010/main" val="2704354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p:cNvGraphicFramePr>
            <a:graphicFrameLocks/>
          </p:cNvGraphicFramePr>
          <p:nvPr>
            <p:extLst>
              <p:ext uri="{D42A27DB-BD31-4B8C-83A1-F6EECF244321}">
                <p14:modId xmlns:p14="http://schemas.microsoft.com/office/powerpoint/2010/main" val="2085492926"/>
              </p:ext>
            </p:extLst>
          </p:nvPr>
        </p:nvGraphicFramePr>
        <p:xfrm>
          <a:off x="146578" y="230540"/>
          <a:ext cx="6734176" cy="260032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6711422" y="152400"/>
            <a:ext cx="4741977" cy="4616648"/>
          </a:xfrm>
          <a:prstGeom prst="rect">
            <a:avLst/>
          </a:prstGeom>
        </p:spPr>
        <p:txBody>
          <a:bodyPr wrap="square">
            <a:spAutoFit/>
          </a:bodyPr>
          <a:lstStyle/>
          <a:p>
            <a:pPr algn="just"/>
            <a:endParaRPr lang="es-CO" dirty="0"/>
          </a:p>
          <a:p>
            <a:pPr algn="just"/>
            <a:r>
              <a:rPr lang="es-CO" dirty="0"/>
              <a:t>Quejas, Reclamos y Sugerencias: No se registraron ningún caso de quejas, reclamos o sugerencias durante </a:t>
            </a:r>
            <a:r>
              <a:rPr lang="es-CO" dirty="0" smtClean="0"/>
              <a:t>el mes de </a:t>
            </a:r>
            <a:r>
              <a:rPr lang="es-CO" dirty="0"/>
              <a:t>diciembre de 2023. </a:t>
            </a:r>
            <a:r>
              <a:rPr lang="es-CO" dirty="0" smtClean="0"/>
              <a:t>Sugiere </a:t>
            </a:r>
            <a:r>
              <a:rPr lang="es-CO" dirty="0"/>
              <a:t>una percepción generalmente positiva de los usuarios hacia los servicios o procesos del </a:t>
            </a:r>
            <a:r>
              <a:rPr lang="es-CO" dirty="0" smtClean="0"/>
              <a:t>Instituto.</a:t>
            </a:r>
            <a:endParaRPr lang="es-CO" dirty="0"/>
          </a:p>
          <a:p>
            <a:pPr algn="just"/>
            <a:endParaRPr lang="es-CO" dirty="0"/>
          </a:p>
          <a:p>
            <a:pPr algn="just"/>
            <a:r>
              <a:rPr lang="es-CO" dirty="0"/>
              <a:t>Reclamos: Representan el 3% del total, con 9 PQRS. Aunque son una </a:t>
            </a:r>
            <a:r>
              <a:rPr lang="es-CO" dirty="0" smtClean="0"/>
              <a:t>minoría. Las reclamaciones corresponden a </a:t>
            </a:r>
            <a:r>
              <a:rPr lang="es-CO" dirty="0"/>
              <a:t>la Publicación </a:t>
            </a:r>
            <a:r>
              <a:rPr lang="es-CO" dirty="0" smtClean="0"/>
              <a:t>de los </a:t>
            </a:r>
            <a:r>
              <a:rPr lang="es-CO" dirty="0"/>
              <a:t>resultados preliminares sobre las pruebas escritas, calificación de las hojas de vida de </a:t>
            </a:r>
            <a:r>
              <a:rPr lang="es-CO" dirty="0" smtClean="0"/>
              <a:t>los aspirantes </a:t>
            </a:r>
            <a:r>
              <a:rPr lang="es-CO" dirty="0"/>
              <a:t>a la convocatoria docente ocasionales </a:t>
            </a:r>
            <a:r>
              <a:rPr lang="es-CO" dirty="0" smtClean="0"/>
              <a:t>para la vigencia </a:t>
            </a:r>
            <a:r>
              <a:rPr lang="es-CO" dirty="0"/>
              <a:t>académica 2024 del </a:t>
            </a:r>
            <a:r>
              <a:rPr lang="es-CO" dirty="0" smtClean="0"/>
              <a:t>Instituto Tecnológico </a:t>
            </a:r>
            <a:r>
              <a:rPr lang="es-CO" dirty="0"/>
              <a:t>del Putumayo.</a:t>
            </a:r>
          </a:p>
          <a:p>
            <a:pPr algn="just"/>
            <a:endParaRPr lang="es-CO" dirty="0" smtClean="0"/>
          </a:p>
          <a:p>
            <a:pPr algn="just"/>
            <a:r>
              <a:rPr lang="es-CO" dirty="0" smtClean="0"/>
              <a:t>Otro</a:t>
            </a:r>
            <a:r>
              <a:rPr lang="es-CO" dirty="0"/>
              <a:t>: Con el 13% del total, 38 PQRS se clasificaron en esta categoría. Esto </a:t>
            </a:r>
            <a:r>
              <a:rPr lang="es-CO" dirty="0" smtClean="0"/>
              <a:t>incluye invitaciones, comunicados, </a:t>
            </a:r>
            <a:r>
              <a:rPr lang="es-CO" dirty="0" err="1" smtClean="0"/>
              <a:t>brochure</a:t>
            </a:r>
            <a:r>
              <a:rPr lang="es-CO" dirty="0" smtClean="0"/>
              <a:t> de universidades, ofertas de cursos, planes corporativos, software contable, que </a:t>
            </a:r>
            <a:r>
              <a:rPr lang="es-CO" dirty="0"/>
              <a:t>no se clasifican en las categorías estándar de PQRS.</a:t>
            </a:r>
          </a:p>
          <a:p>
            <a:pPr algn="just"/>
            <a:endParaRPr lang="es-CO" dirty="0"/>
          </a:p>
        </p:txBody>
      </p:sp>
      <p:sp>
        <p:nvSpPr>
          <p:cNvPr id="7" name="Rectángulo 6"/>
          <p:cNvSpPr/>
          <p:nvPr/>
        </p:nvSpPr>
        <p:spPr>
          <a:xfrm>
            <a:off x="381000" y="2391194"/>
            <a:ext cx="6096000" cy="3108543"/>
          </a:xfrm>
          <a:prstGeom prst="rect">
            <a:avLst/>
          </a:prstGeom>
        </p:spPr>
        <p:txBody>
          <a:bodyPr>
            <a:spAutoFit/>
          </a:bodyPr>
          <a:lstStyle/>
          <a:p>
            <a:pPr algn="just"/>
            <a:r>
              <a:rPr lang="es-CO" dirty="0"/>
              <a:t>Peticiones de Información: Representan el 26% del total, con 75 PQRS. Esto indica una proporción significativa de solicitudes de información por parte de los usuarios. Convocatorias para vinculación de docentes cátedra, ocasionales y continuidad, convenios para practicas y pasantías en las diferentes entidades territoriales, corporación y consorcios,   planes de estudio, registro SNIES de los programas en el caso de transferencias externas, relación de estudiantes para el tramite de póliza contra accidentes, relación de bienes muebles para tramite de póliza contra todo riesgo y otra información requerida por las universidades.</a:t>
            </a:r>
          </a:p>
          <a:p>
            <a:pPr algn="just"/>
            <a:endParaRPr lang="es-CO" dirty="0"/>
          </a:p>
          <a:p>
            <a:pPr algn="just"/>
            <a:r>
              <a:rPr lang="es-CO" dirty="0"/>
              <a:t>Peticiones de Interés Particular: Son el tipo más común de PQRS, constituyendo el 57% del total, con 162 PQRS. Esto sugiere una gran variedad de solicitudes individuales o particulares por parte de los usuarios. </a:t>
            </a:r>
          </a:p>
        </p:txBody>
      </p:sp>
    </p:spTree>
    <p:extLst>
      <p:ext uri="{BB962C8B-B14F-4D97-AF65-F5344CB8AC3E}">
        <p14:creationId xmlns:p14="http://schemas.microsoft.com/office/powerpoint/2010/main" val="133511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9711" y="169662"/>
            <a:ext cx="2985113" cy="984885"/>
          </a:xfrm>
          <a:prstGeom prst="rect">
            <a:avLst/>
          </a:prstGeom>
        </p:spPr>
        <p:txBody>
          <a:bodyPr wrap="none">
            <a:spAutoFit/>
          </a:bodyPr>
          <a:lstStyle/>
          <a:p>
            <a:r>
              <a:rPr lang="pt-BR" sz="5800" dirty="0">
                <a:latin typeface="MyriadPro-Regular" panose="020B0503030403020204" pitchFamily="34" charset="0"/>
              </a:rPr>
              <a:t>P Q R S D</a:t>
            </a:r>
            <a:endParaRPr lang="es-CO" dirty="0"/>
          </a:p>
        </p:txBody>
      </p:sp>
      <p:sp>
        <p:nvSpPr>
          <p:cNvPr id="3" name="Rectángulo 2"/>
          <p:cNvSpPr/>
          <p:nvPr/>
        </p:nvSpPr>
        <p:spPr>
          <a:xfrm>
            <a:off x="3695897" y="510361"/>
            <a:ext cx="5473041" cy="353943"/>
          </a:xfrm>
          <a:prstGeom prst="rect">
            <a:avLst/>
          </a:prstGeom>
        </p:spPr>
        <p:txBody>
          <a:bodyPr wrap="square">
            <a:spAutoFit/>
          </a:bodyPr>
          <a:lstStyle/>
          <a:p>
            <a:r>
              <a:rPr lang="es-CO" sz="1700" dirty="0">
                <a:latin typeface="MyriadPro-Regular" panose="020B0503030403020204" pitchFamily="34" charset="0"/>
              </a:rPr>
              <a:t>asignadas a </a:t>
            </a:r>
            <a:r>
              <a:rPr lang="es-CO" sz="1700" dirty="0" smtClean="0">
                <a:latin typeface="MyriadPro-Regular" panose="020B0503030403020204" pitchFamily="34" charset="0"/>
              </a:rPr>
              <a:t>dependencias y </a:t>
            </a:r>
            <a:r>
              <a:rPr lang="es-CO" sz="1700" dirty="0">
                <a:latin typeface="MyriadPro-Regular" panose="020B0503030403020204" pitchFamily="34" charset="0"/>
              </a:rPr>
              <a:t>grupos internos </a:t>
            </a:r>
            <a:r>
              <a:rPr lang="es-CO" sz="1700" dirty="0" smtClean="0">
                <a:latin typeface="MyriadPro-Regular" panose="020B0503030403020204" pitchFamily="34" charset="0"/>
              </a:rPr>
              <a:t>de trabajo</a:t>
            </a:r>
            <a:endParaRPr lang="es-CO" dirty="0"/>
          </a:p>
        </p:txBody>
      </p:sp>
      <p:pic>
        <p:nvPicPr>
          <p:cNvPr id="4" name="Imagen 3"/>
          <p:cNvPicPr>
            <a:picLocks noChangeAspect="1"/>
          </p:cNvPicPr>
          <p:nvPr/>
        </p:nvPicPr>
        <p:blipFill>
          <a:blip r:embed="rId3"/>
          <a:stretch>
            <a:fillRect/>
          </a:stretch>
        </p:blipFill>
        <p:spPr>
          <a:xfrm>
            <a:off x="809711" y="1022528"/>
            <a:ext cx="4143172" cy="2236763"/>
          </a:xfrm>
          <a:prstGeom prst="rect">
            <a:avLst/>
          </a:prstGeom>
        </p:spPr>
      </p:pic>
      <p:graphicFrame>
        <p:nvGraphicFramePr>
          <p:cNvPr id="10" name="Gráfico 9"/>
          <p:cNvGraphicFramePr>
            <a:graphicFrameLocks/>
          </p:cNvGraphicFramePr>
          <p:nvPr>
            <p:extLst>
              <p:ext uri="{D42A27DB-BD31-4B8C-83A1-F6EECF244321}">
                <p14:modId xmlns:p14="http://schemas.microsoft.com/office/powerpoint/2010/main" val="3018612975"/>
              </p:ext>
            </p:extLst>
          </p:nvPr>
        </p:nvGraphicFramePr>
        <p:xfrm>
          <a:off x="809711" y="3549534"/>
          <a:ext cx="3826624" cy="2912312"/>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p:cNvSpPr/>
          <p:nvPr/>
        </p:nvSpPr>
        <p:spPr>
          <a:xfrm>
            <a:off x="5136329" y="864304"/>
            <a:ext cx="6551366" cy="5262979"/>
          </a:xfrm>
          <a:prstGeom prst="rect">
            <a:avLst/>
          </a:prstGeom>
        </p:spPr>
        <p:txBody>
          <a:bodyPr wrap="square">
            <a:spAutoFit/>
          </a:bodyPr>
          <a:lstStyle/>
          <a:p>
            <a:pPr algn="just"/>
            <a:r>
              <a:rPr lang="es-CO" dirty="0"/>
              <a:t>Atención de PQRS:</a:t>
            </a:r>
          </a:p>
          <a:p>
            <a:pPr algn="just"/>
            <a:endParaRPr lang="es-CO" dirty="0"/>
          </a:p>
          <a:p>
            <a:pPr algn="just"/>
            <a:r>
              <a:rPr lang="es-CO" dirty="0"/>
              <a:t>La mayoría de las dependencias han atendido el 100% de las PQRS recibidas, demostrando un alto compromiso con la satisfacción del usuario y la eficiencia en la gestión de </a:t>
            </a:r>
            <a:r>
              <a:rPr lang="es-CO" dirty="0" smtClean="0"/>
              <a:t>solicitudes. Sin </a:t>
            </a:r>
            <a:r>
              <a:rPr lang="es-CO" dirty="0"/>
              <a:t>embargo, algunas dependencias tienen un porcentaje de atención ligeramente menor:</a:t>
            </a:r>
          </a:p>
          <a:p>
            <a:pPr algn="just"/>
            <a:endParaRPr lang="es-CO" dirty="0" smtClean="0"/>
          </a:p>
          <a:p>
            <a:pPr algn="just"/>
            <a:r>
              <a:rPr lang="es-CO" dirty="0" smtClean="0"/>
              <a:t>Registro </a:t>
            </a:r>
            <a:r>
              <a:rPr lang="es-CO" dirty="0"/>
              <a:t>y Control: Ha atendido el 87% de las PQRS recibidas, con 2 PQRS sin atender</a:t>
            </a:r>
            <a:r>
              <a:rPr lang="es-CO" dirty="0" smtClean="0"/>
              <a:t>. Correspondientes a unas certificaciones académicas a las cuales no anexaron el comprobante de pago de estampilla.  </a:t>
            </a:r>
            <a:endParaRPr lang="es-CO" dirty="0"/>
          </a:p>
          <a:p>
            <a:pPr algn="just"/>
            <a:endParaRPr lang="es-CO" dirty="0" smtClean="0"/>
          </a:p>
          <a:p>
            <a:pPr algn="just"/>
            <a:r>
              <a:rPr lang="es-CO" dirty="0" smtClean="0"/>
              <a:t>Sala </a:t>
            </a:r>
            <a:r>
              <a:rPr lang="es-CO" dirty="0"/>
              <a:t>de Docentes: Ha atendido el 92% de las PQRS recibidas, con 4 PQRS sin atender</a:t>
            </a:r>
            <a:r>
              <a:rPr lang="es-CO" dirty="0" smtClean="0"/>
              <a:t>. Corresponden a la cancelación de unidades de formación, peticionadas de manera extemporánea. </a:t>
            </a:r>
            <a:endParaRPr lang="es-CO" dirty="0"/>
          </a:p>
          <a:p>
            <a:pPr algn="just"/>
            <a:endParaRPr lang="es-CO" dirty="0" smtClean="0"/>
          </a:p>
          <a:p>
            <a:pPr algn="just"/>
            <a:r>
              <a:rPr lang="es-CO" dirty="0" smtClean="0"/>
              <a:t>Consejo </a:t>
            </a:r>
            <a:r>
              <a:rPr lang="es-CO" dirty="0"/>
              <a:t>Académico: Presenta el porcentaje más bajo de atención, con un 77%, lo que indica que 3 de las 13 PQRS recibidas no han sido atendidas</a:t>
            </a:r>
            <a:r>
              <a:rPr lang="es-CO" dirty="0" smtClean="0"/>
              <a:t>. Peticiones que se atenderán en un Consejo Académico extraordinario.</a:t>
            </a:r>
          </a:p>
          <a:p>
            <a:pPr algn="just"/>
            <a:endParaRPr lang="es-CO" dirty="0"/>
          </a:p>
          <a:p>
            <a:pPr algn="just"/>
            <a:r>
              <a:rPr lang="es-CO" dirty="0" smtClean="0"/>
              <a:t>Porcentaje </a:t>
            </a:r>
            <a:r>
              <a:rPr lang="es-CO" dirty="0"/>
              <a:t>de Atención Total: El porcentaje total de PQRS atendidas en </a:t>
            </a:r>
            <a:r>
              <a:rPr lang="es-CO" dirty="0" smtClean="0"/>
              <a:t>todas las dependencias es </a:t>
            </a:r>
            <a:r>
              <a:rPr lang="es-CO" dirty="0"/>
              <a:t>del 96%, lo que sugiere un buen nivel de compromiso y eficiencia en la gestión de </a:t>
            </a:r>
            <a:r>
              <a:rPr lang="es-CO" dirty="0" smtClean="0"/>
              <a:t>solicitudes. Aunque </a:t>
            </a:r>
            <a:r>
              <a:rPr lang="es-CO" dirty="0"/>
              <a:t>la </a:t>
            </a:r>
            <a:r>
              <a:rPr lang="es-CO" dirty="0" smtClean="0"/>
              <a:t>mayoría </a:t>
            </a:r>
            <a:r>
              <a:rPr lang="es-CO" dirty="0"/>
              <a:t>de las dependencias han atendido la totalidad </a:t>
            </a:r>
            <a:r>
              <a:rPr lang="es-CO" dirty="0" smtClean="0"/>
              <a:t>de </a:t>
            </a:r>
            <a:r>
              <a:rPr lang="es-CO" dirty="0"/>
              <a:t>las PQRS recibidas, es importante abordar las áreas donde se han quedado algunas solicitudes sin atender. </a:t>
            </a:r>
          </a:p>
        </p:txBody>
      </p:sp>
    </p:spTree>
    <p:extLst>
      <p:ext uri="{BB962C8B-B14F-4D97-AF65-F5344CB8AC3E}">
        <p14:creationId xmlns:p14="http://schemas.microsoft.com/office/powerpoint/2010/main" val="130422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142008023"/>
              </p:ext>
            </p:extLst>
          </p:nvPr>
        </p:nvGraphicFramePr>
        <p:xfrm>
          <a:off x="719667" y="1876717"/>
          <a:ext cx="4681974" cy="2511112"/>
        </p:xfrm>
        <a:graphic>
          <a:graphicData uri="http://schemas.openxmlformats.org/drawingml/2006/table">
            <a:tbl>
              <a:tblPr firstRow="1" firstCol="1" bandRow="1"/>
              <a:tblGrid>
                <a:gridCol w="3260207">
                  <a:extLst>
                    <a:ext uri="{9D8B030D-6E8A-4147-A177-3AD203B41FA5}">
                      <a16:colId xmlns:a16="http://schemas.microsoft.com/office/drawing/2014/main" val="3684606340"/>
                    </a:ext>
                  </a:extLst>
                </a:gridCol>
                <a:gridCol w="1421767">
                  <a:extLst>
                    <a:ext uri="{9D8B030D-6E8A-4147-A177-3AD203B41FA5}">
                      <a16:colId xmlns:a16="http://schemas.microsoft.com/office/drawing/2014/main" val="1163970205"/>
                    </a:ext>
                  </a:extLst>
                </a:gridCol>
              </a:tblGrid>
              <a:tr h="201077">
                <a:tc gridSpan="2">
                  <a:txBody>
                    <a:bodyPr/>
                    <a:lstStyle/>
                    <a:p>
                      <a:pPr algn="ctr">
                        <a:lnSpc>
                          <a:spcPct val="107000"/>
                        </a:lnSpc>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Tiempo promedio de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CO"/>
                    </a:p>
                  </a:txBody>
                  <a:tcPr/>
                </a:tc>
                <a:extLst>
                  <a:ext uri="{0D108BD9-81ED-4DB2-BD59-A6C34878D82A}">
                    <a16:rowId xmlns:a16="http://schemas.microsoft.com/office/drawing/2014/main" val="1161599291"/>
                  </a:ext>
                </a:extLst>
              </a:tr>
              <a:tr h="411459">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Tipos de petición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Días permitidos para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68204304"/>
                  </a:ext>
                </a:extLst>
              </a:tr>
              <a:tr h="201077">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EXPEDICIÓN COPIAS DE DOCUMENTOS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021916"/>
                  </a:ext>
                </a:extLst>
              </a:tr>
              <a:tr h="201077">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TRASLADOS POR COMPETENCIA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3389599"/>
                  </a:ext>
                </a:extLst>
              </a:tr>
              <a:tr h="201077">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ENTES DE CONTROL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834370"/>
                  </a:ext>
                </a:extLst>
              </a:tr>
              <a:tr h="201077">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CONSULTAS DE INFORMACIÓN TÉCNICA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30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46525684"/>
                  </a:ext>
                </a:extLst>
              </a:tr>
              <a:tr h="201077">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QUEJAS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11729746"/>
                  </a:ext>
                </a:extLst>
              </a:tr>
              <a:tr h="201077">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RECLAMOS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63896998"/>
                  </a:ext>
                </a:extLst>
              </a:tr>
              <a:tr h="201077">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SUGERENCIAS Y FELICITACIONES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77743196"/>
                  </a:ext>
                </a:extLst>
              </a:tr>
              <a:tr h="201077">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DERECHOS DE PETICIÓN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15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34667172"/>
                  </a:ext>
                </a:extLst>
              </a:tr>
            </a:tbl>
          </a:graphicData>
        </a:graphic>
      </p:graphicFrame>
      <p:sp>
        <p:nvSpPr>
          <p:cNvPr id="7" name="Rectángulo 6"/>
          <p:cNvSpPr/>
          <p:nvPr/>
        </p:nvSpPr>
        <p:spPr>
          <a:xfrm>
            <a:off x="2274278" y="287955"/>
            <a:ext cx="6096000" cy="1077218"/>
          </a:xfrm>
          <a:prstGeom prst="rect">
            <a:avLst/>
          </a:prstGeom>
        </p:spPr>
        <p:txBody>
          <a:bodyPr>
            <a:spAutoFit/>
          </a:bodyPr>
          <a:lstStyle/>
          <a:p>
            <a:r>
              <a:rPr lang="es-CO" sz="3200" b="1" dirty="0">
                <a:solidFill>
                  <a:srgbClr val="1A3B8F"/>
                </a:solidFill>
                <a:latin typeface="Arial" panose="020B0604020202020204" pitchFamily="34" charset="0"/>
              </a:rPr>
              <a:t>Gestión de traslados y acceso a la Información </a:t>
            </a:r>
            <a:endParaRPr lang="es-CO" dirty="0"/>
          </a:p>
        </p:txBody>
      </p:sp>
      <p:sp>
        <p:nvSpPr>
          <p:cNvPr id="8" name="Rectángulo 7"/>
          <p:cNvSpPr/>
          <p:nvPr/>
        </p:nvSpPr>
        <p:spPr>
          <a:xfrm>
            <a:off x="5486400" y="1365173"/>
            <a:ext cx="6355542" cy="4832092"/>
          </a:xfrm>
          <a:prstGeom prst="rect">
            <a:avLst/>
          </a:prstGeom>
        </p:spPr>
        <p:txBody>
          <a:bodyPr wrap="square">
            <a:spAutoFit/>
          </a:bodyPr>
          <a:lstStyle/>
          <a:p>
            <a:pPr algn="just"/>
            <a:r>
              <a:rPr lang="es-CO" dirty="0"/>
              <a:t>En el Instituto Tecnológico del Putumayo, la gestión de traslados y el acceso a la información en el ámbito de las PQRS son pilares esenciales que aseguran tanto la satisfacción de los usuarios como el cumplimiento de las normativas correspondientes. Es crucial para la institución garantizar una respuesta oportuna y efectiva a las solicitudes de los usuarios, así como facilitar el acceso a la información necesaria para satisfacer sus necesidades y resolver sus </a:t>
            </a:r>
            <a:r>
              <a:rPr lang="es-CO" dirty="0" smtClean="0"/>
              <a:t>inquietudes.</a:t>
            </a:r>
            <a:r>
              <a:rPr lang="es-CO" dirty="0"/>
              <a:t> Durante el </a:t>
            </a:r>
            <a:r>
              <a:rPr lang="es-CO" dirty="0" smtClean="0"/>
              <a:t>mes de diciembre de 2023, no </a:t>
            </a:r>
            <a:r>
              <a:rPr lang="es-CO" dirty="0"/>
              <a:t>se presento ningún evento donde se niegue el acceso a la información de la entidad. </a:t>
            </a:r>
          </a:p>
          <a:p>
            <a:pPr algn="just"/>
            <a:endParaRPr lang="es-CO" dirty="0" smtClean="0"/>
          </a:p>
          <a:p>
            <a:pPr algn="just"/>
            <a:r>
              <a:rPr lang="es-CO" dirty="0" smtClean="0"/>
              <a:t>Las </a:t>
            </a:r>
            <a:r>
              <a:rPr lang="es-CO" dirty="0"/>
              <a:t>reclamaciones </a:t>
            </a:r>
            <a:r>
              <a:rPr lang="es-CO" dirty="0" smtClean="0"/>
              <a:t>presentadas corresponden </a:t>
            </a:r>
            <a:r>
              <a:rPr lang="es-CO" dirty="0"/>
              <a:t>a la publicación de los resultados preliminares sobre las pruebas </a:t>
            </a:r>
            <a:r>
              <a:rPr lang="es-CO" dirty="0" smtClean="0"/>
              <a:t>escritas, </a:t>
            </a:r>
            <a:r>
              <a:rPr lang="es-CO" dirty="0"/>
              <a:t>calificación de las hojas de </a:t>
            </a:r>
            <a:r>
              <a:rPr lang="es-CO" dirty="0" smtClean="0"/>
              <a:t>vida de los </a:t>
            </a:r>
            <a:r>
              <a:rPr lang="es-CO" dirty="0"/>
              <a:t>aspirantes para selección </a:t>
            </a:r>
            <a:r>
              <a:rPr lang="es-CO" dirty="0" smtClean="0"/>
              <a:t>y vinculación </a:t>
            </a:r>
            <a:r>
              <a:rPr lang="es-CO" dirty="0"/>
              <a:t>de docentes ocasionales para la vigencia académica </a:t>
            </a:r>
            <a:r>
              <a:rPr lang="es-CO" dirty="0" smtClean="0"/>
              <a:t>2024. Las cuales se trasladaron al Comité </a:t>
            </a:r>
            <a:r>
              <a:rPr lang="es-CO" dirty="0"/>
              <a:t>de Evaluación y Selección </a:t>
            </a:r>
            <a:r>
              <a:rPr lang="es-CO" dirty="0" smtClean="0"/>
              <a:t>quienes elaborarán </a:t>
            </a:r>
            <a:r>
              <a:rPr lang="es-CO" dirty="0"/>
              <a:t>y </a:t>
            </a:r>
            <a:r>
              <a:rPr lang="es-CO" dirty="0" smtClean="0"/>
              <a:t>publicarán </a:t>
            </a:r>
            <a:r>
              <a:rPr lang="es-CO" dirty="0"/>
              <a:t>la respuesta a las </a:t>
            </a:r>
            <a:r>
              <a:rPr lang="es-CO" dirty="0" smtClean="0"/>
              <a:t>reclamaciones, </a:t>
            </a:r>
            <a:r>
              <a:rPr lang="es-CO" dirty="0"/>
              <a:t>conforme a los criterios </a:t>
            </a:r>
            <a:r>
              <a:rPr lang="es-CO" dirty="0" smtClean="0"/>
              <a:t>de calificación </a:t>
            </a:r>
            <a:r>
              <a:rPr lang="es-CO" dirty="0"/>
              <a:t>establecidos en la convocatoria y demás actos del proceso de </a:t>
            </a:r>
            <a:r>
              <a:rPr lang="es-CO" dirty="0" smtClean="0"/>
              <a:t>selección.</a:t>
            </a:r>
            <a:r>
              <a:rPr lang="es-CO" dirty="0" smtClean="0"/>
              <a:t> </a:t>
            </a:r>
            <a:r>
              <a:rPr lang="es-CO" dirty="0"/>
              <a:t>Esta situación refleja el compromiso del Instituto con la transparencia y la apertura en su gestión, así como su capacidad para cumplir con los requisitos normativos relacionados con el acceso a la información. </a:t>
            </a:r>
          </a:p>
          <a:p>
            <a:pPr algn="just"/>
            <a:endParaRPr lang="es-CO" dirty="0" smtClean="0"/>
          </a:p>
          <a:p>
            <a:pPr algn="just"/>
            <a:endParaRPr lang="es-CO" dirty="0"/>
          </a:p>
          <a:p>
            <a:pPr algn="just"/>
            <a:endParaRPr lang="es-CO" dirty="0"/>
          </a:p>
        </p:txBody>
      </p:sp>
    </p:spTree>
    <p:extLst>
      <p:ext uri="{BB962C8B-B14F-4D97-AF65-F5344CB8AC3E}">
        <p14:creationId xmlns:p14="http://schemas.microsoft.com/office/powerpoint/2010/main" val="80862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8748" y="483661"/>
            <a:ext cx="3716082" cy="646331"/>
          </a:xfrm>
          <a:prstGeom prst="rect">
            <a:avLst/>
          </a:prstGeom>
        </p:spPr>
        <p:txBody>
          <a:bodyPr wrap="none">
            <a:spAutoFit/>
          </a:bodyPr>
          <a:lstStyle/>
          <a:p>
            <a:r>
              <a:rPr lang="es-CO" sz="3600" dirty="0">
                <a:latin typeface="MyriadPro-Regular" panose="020B0503030403020204" pitchFamily="34" charset="0"/>
              </a:rPr>
              <a:t>Recomendaciones</a:t>
            </a:r>
            <a:endParaRPr lang="es-CO" dirty="0"/>
          </a:p>
        </p:txBody>
      </p:sp>
      <p:pic>
        <p:nvPicPr>
          <p:cNvPr id="4" name="Imagen 3"/>
          <p:cNvPicPr>
            <a:picLocks noChangeAspect="1"/>
          </p:cNvPicPr>
          <p:nvPr/>
        </p:nvPicPr>
        <p:blipFill>
          <a:blip r:embed="rId2"/>
          <a:stretch>
            <a:fillRect/>
          </a:stretch>
        </p:blipFill>
        <p:spPr>
          <a:xfrm>
            <a:off x="5641328" y="1693538"/>
            <a:ext cx="5606439" cy="1978733"/>
          </a:xfrm>
          <a:prstGeom prst="rect">
            <a:avLst/>
          </a:prstGeom>
        </p:spPr>
      </p:pic>
      <p:sp>
        <p:nvSpPr>
          <p:cNvPr id="3" name="Rectángulo 2"/>
          <p:cNvSpPr/>
          <p:nvPr/>
        </p:nvSpPr>
        <p:spPr>
          <a:xfrm>
            <a:off x="6034384" y="1770500"/>
            <a:ext cx="4299602" cy="1815882"/>
          </a:xfrm>
          <a:prstGeom prst="rect">
            <a:avLst/>
          </a:prstGeom>
        </p:spPr>
        <p:txBody>
          <a:bodyPr wrap="square">
            <a:spAutoFit/>
          </a:bodyPr>
          <a:lstStyle/>
          <a:p>
            <a:pPr algn="just"/>
            <a:r>
              <a:rPr lang="es-CO" dirty="0"/>
              <a:t>Facilitar el acceso a la información: Asegurar que la información relevante esté fácilmente disponible para los usuarios a través de plataformas en línea, bases de datos accesibles y canales de comunicación claros. Esto puede incluir la creación de un portal de transparencia donde los usuarios puedan acceder a información clave sobre los procesos institucionales.</a:t>
            </a:r>
            <a:endParaRPr lang="es-CO" dirty="0"/>
          </a:p>
        </p:txBody>
      </p:sp>
      <p:sp>
        <p:nvSpPr>
          <p:cNvPr id="6" name="Freeform 8">
            <a:extLst>
              <a:ext uri="{FF2B5EF4-FFF2-40B4-BE49-F238E27FC236}">
                <a16:creationId xmlns:a16="http://schemas.microsoft.com/office/drawing/2014/main" id="{6DD8D568-9528-402D-BFCA-A7F78668D179}"/>
              </a:ext>
            </a:extLst>
          </p:cNvPr>
          <p:cNvSpPr>
            <a:spLocks noChangeArrowheads="1"/>
          </p:cNvSpPr>
          <p:nvPr/>
        </p:nvSpPr>
        <p:spPr bwMode="auto">
          <a:xfrm>
            <a:off x="4695014" y="169103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3529F678-957C-4957-87B3-430C81EDD9EB}"/>
              </a:ext>
            </a:extLst>
          </p:cNvPr>
          <p:cNvSpPr>
            <a:spLocks noChangeArrowheads="1"/>
          </p:cNvSpPr>
          <p:nvPr/>
        </p:nvSpPr>
        <p:spPr bwMode="auto">
          <a:xfrm>
            <a:off x="4904830" y="1820465"/>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8" name="TextBox 44">
            <a:extLst>
              <a:ext uri="{FF2B5EF4-FFF2-40B4-BE49-F238E27FC236}">
                <a16:creationId xmlns:a16="http://schemas.microsoft.com/office/drawing/2014/main" id="{0426DBF9-95AF-404A-9BEC-DA4CD7468B5E}"/>
              </a:ext>
            </a:extLst>
          </p:cNvPr>
          <p:cNvSpPr txBox="1"/>
          <p:nvPr/>
        </p:nvSpPr>
        <p:spPr>
          <a:xfrm>
            <a:off x="5248272" y="2023930"/>
            <a:ext cx="39305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1</a:t>
            </a:r>
          </a:p>
        </p:txBody>
      </p:sp>
      <p:pic>
        <p:nvPicPr>
          <p:cNvPr id="9" name="Imagen 8"/>
          <p:cNvPicPr>
            <a:picLocks noChangeAspect="1"/>
          </p:cNvPicPr>
          <p:nvPr/>
        </p:nvPicPr>
        <p:blipFill>
          <a:blip r:embed="rId3"/>
          <a:stretch>
            <a:fillRect/>
          </a:stretch>
        </p:blipFill>
        <p:spPr>
          <a:xfrm>
            <a:off x="10202356" y="1783949"/>
            <a:ext cx="897444" cy="1788985"/>
          </a:xfrm>
          <a:prstGeom prst="rect">
            <a:avLst/>
          </a:prstGeom>
        </p:spPr>
      </p:pic>
      <p:pic>
        <p:nvPicPr>
          <p:cNvPr id="12" name="Imagen 11"/>
          <p:cNvPicPr>
            <a:picLocks noChangeAspect="1"/>
          </p:cNvPicPr>
          <p:nvPr/>
        </p:nvPicPr>
        <p:blipFill>
          <a:blip r:embed="rId4"/>
          <a:stretch>
            <a:fillRect/>
          </a:stretch>
        </p:blipFill>
        <p:spPr>
          <a:xfrm>
            <a:off x="1730200" y="3843209"/>
            <a:ext cx="4907991" cy="2103302"/>
          </a:xfrm>
          <a:prstGeom prst="rect">
            <a:avLst/>
          </a:prstGeom>
        </p:spPr>
      </p:pic>
      <p:pic>
        <p:nvPicPr>
          <p:cNvPr id="15" name="Imagen 14"/>
          <p:cNvPicPr>
            <a:picLocks noChangeAspect="1"/>
          </p:cNvPicPr>
          <p:nvPr/>
        </p:nvPicPr>
        <p:blipFill>
          <a:blip r:embed="rId5"/>
          <a:stretch>
            <a:fillRect/>
          </a:stretch>
        </p:blipFill>
        <p:spPr>
          <a:xfrm>
            <a:off x="630629" y="3958926"/>
            <a:ext cx="1646063" cy="1700931"/>
          </a:xfrm>
          <a:prstGeom prst="rect">
            <a:avLst/>
          </a:prstGeom>
        </p:spPr>
      </p:pic>
      <p:pic>
        <p:nvPicPr>
          <p:cNvPr id="16" name="Imagen 15"/>
          <p:cNvPicPr>
            <a:picLocks noChangeAspect="1"/>
          </p:cNvPicPr>
          <p:nvPr/>
        </p:nvPicPr>
        <p:blipFill>
          <a:blip r:embed="rId6"/>
          <a:stretch>
            <a:fillRect/>
          </a:stretch>
        </p:blipFill>
        <p:spPr>
          <a:xfrm>
            <a:off x="801331" y="4154014"/>
            <a:ext cx="1304657" cy="1310754"/>
          </a:xfrm>
          <a:prstGeom prst="rect">
            <a:avLst/>
          </a:prstGeom>
        </p:spPr>
      </p:pic>
      <p:sp>
        <p:nvSpPr>
          <p:cNvPr id="20" name="Rectángulo 19"/>
          <p:cNvSpPr/>
          <p:nvPr/>
        </p:nvSpPr>
        <p:spPr>
          <a:xfrm>
            <a:off x="2105988" y="4006015"/>
            <a:ext cx="3687166" cy="1600438"/>
          </a:xfrm>
          <a:prstGeom prst="rect">
            <a:avLst/>
          </a:prstGeom>
        </p:spPr>
        <p:txBody>
          <a:bodyPr wrap="square">
            <a:spAutoFit/>
          </a:bodyPr>
          <a:lstStyle/>
          <a:p>
            <a:pPr algn="just"/>
            <a:r>
              <a:rPr lang="es-CO" dirty="0"/>
              <a:t>Monitoreo y evaluación continua: Establecer mecanismos de monitoreo y evaluación para seguir de cerca la eficacia de los procesos de gestión de traslados y acceso a la información. Esto permitirá identificar áreas de mejora y tomar medidas correctivas de manera oportuna.</a:t>
            </a:r>
            <a:endParaRPr lang="es-CO" dirty="0"/>
          </a:p>
        </p:txBody>
      </p:sp>
      <p:sp>
        <p:nvSpPr>
          <p:cNvPr id="21" name="TextBox 44">
            <a:extLst>
              <a:ext uri="{FF2B5EF4-FFF2-40B4-BE49-F238E27FC236}">
                <a16:creationId xmlns:a16="http://schemas.microsoft.com/office/drawing/2014/main" id="{0426DBF9-95AF-404A-9BEC-DA4CD7468B5E}"/>
              </a:ext>
            </a:extLst>
          </p:cNvPr>
          <p:cNvSpPr txBox="1"/>
          <p:nvPr/>
        </p:nvSpPr>
        <p:spPr>
          <a:xfrm>
            <a:off x="1128362" y="4368543"/>
            <a:ext cx="516488" cy="784830"/>
          </a:xfrm>
          <a:prstGeom prst="rect">
            <a:avLst/>
          </a:prstGeom>
          <a:noFill/>
        </p:spPr>
        <p:txBody>
          <a:bodyPr wrap="none" rtlCol="0" anchor="ctr">
            <a:spAutoFit/>
          </a:bodyPr>
          <a:lstStyle/>
          <a:p>
            <a:pPr algn="ctr"/>
            <a:r>
              <a:rPr lang="en-US" sz="4500" b="1" dirty="0" smtClean="0">
                <a:solidFill>
                  <a:schemeClr val="bg1"/>
                </a:solidFill>
                <a:latin typeface="Poppins SemiBold" pitchFamily="2" charset="77"/>
                <a:ea typeface="League Spartan" charset="0"/>
                <a:cs typeface="Poppins SemiBold" pitchFamily="2" charset="77"/>
              </a:rPr>
              <a:t>2</a:t>
            </a:r>
            <a:endParaRPr lang="en-US" sz="4500" b="1" dirty="0">
              <a:solidFill>
                <a:schemeClr val="bg1"/>
              </a:solidFill>
              <a:latin typeface="Poppins SemiBold" pitchFamily="2" charset="77"/>
              <a:ea typeface="League Spartan" charset="0"/>
              <a:cs typeface="Poppins SemiBold" pitchFamily="2" charset="77"/>
            </a:endParaRPr>
          </a:p>
        </p:txBody>
      </p:sp>
      <p:pic>
        <p:nvPicPr>
          <p:cNvPr id="22" name="Imagen 21"/>
          <p:cNvPicPr>
            <a:picLocks noChangeAspect="1"/>
          </p:cNvPicPr>
          <p:nvPr/>
        </p:nvPicPr>
        <p:blipFill>
          <a:blip r:embed="rId7"/>
          <a:stretch>
            <a:fillRect/>
          </a:stretch>
        </p:blipFill>
        <p:spPr>
          <a:xfrm>
            <a:off x="5744716" y="3933182"/>
            <a:ext cx="759341" cy="1916723"/>
          </a:xfrm>
          <a:prstGeom prst="rect">
            <a:avLst/>
          </a:prstGeom>
        </p:spPr>
      </p:pic>
      <p:pic>
        <p:nvPicPr>
          <p:cNvPr id="25" name="Imagen 24"/>
          <p:cNvPicPr>
            <a:picLocks noChangeAspect="1"/>
          </p:cNvPicPr>
          <p:nvPr/>
        </p:nvPicPr>
        <p:blipFill>
          <a:blip r:embed="rId8"/>
          <a:stretch>
            <a:fillRect/>
          </a:stretch>
        </p:blipFill>
        <p:spPr>
          <a:xfrm>
            <a:off x="1687359" y="1070217"/>
            <a:ext cx="2837534" cy="2602055"/>
          </a:xfrm>
          <a:prstGeom prst="rect">
            <a:avLst/>
          </a:prstGeom>
        </p:spPr>
      </p:pic>
    </p:spTree>
    <p:extLst>
      <p:ext uri="{BB962C8B-B14F-4D97-AF65-F5344CB8AC3E}">
        <p14:creationId xmlns:p14="http://schemas.microsoft.com/office/powerpoint/2010/main" val="2709153828"/>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44546A"/>
      </a:dk2>
      <a:lt2>
        <a:srgbClr val="E7E6E6"/>
      </a:lt2>
      <a:accent1>
        <a:srgbClr val="5B9BD5"/>
      </a:accent1>
      <a:accent2>
        <a:srgbClr val="ED7D31"/>
      </a:accent2>
      <a:accent3>
        <a:srgbClr val="A5A5A5"/>
      </a:accent3>
      <a:accent4>
        <a:srgbClr val="FDE918"/>
      </a:accent4>
      <a:accent5>
        <a:srgbClr val="EC8D08"/>
      </a:accent5>
      <a:accent6>
        <a:srgbClr val="79B72E"/>
      </a:accent6>
      <a:hlink>
        <a:srgbClr val="065F90"/>
      </a:hlink>
      <a:folHlink>
        <a:srgbClr val="177A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13416</TotalTime>
  <Words>1296</Words>
  <Application>Microsoft Office PowerPoint</Application>
  <PresentationFormat>Panorámica</PresentationFormat>
  <Paragraphs>122</Paragraphs>
  <Slides>8</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Calibri</vt:lpstr>
      <vt:lpstr>Open Sans Light</vt:lpstr>
      <vt:lpstr>Arial</vt:lpstr>
      <vt:lpstr>Times New Roman</vt:lpstr>
      <vt:lpstr>League Spartan</vt:lpstr>
      <vt:lpstr>Poppins SemiBold</vt:lpstr>
      <vt:lpstr>MyriadPro-Regular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dc:creator>
  <cp:lastModifiedBy>SALA 2-01</cp:lastModifiedBy>
  <cp:revision>374</cp:revision>
  <dcterms:created xsi:type="dcterms:W3CDTF">2021-09-26T15:48:41Z</dcterms:created>
  <dcterms:modified xsi:type="dcterms:W3CDTF">2024-05-15T23:46:06Z</dcterms:modified>
</cp:coreProperties>
</file>